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0" r:id="rId4"/>
    <p:sldId id="258" r:id="rId5"/>
    <p:sldId id="266" r:id="rId6"/>
    <p:sldId id="261" r:id="rId7"/>
    <p:sldId id="270" r:id="rId8"/>
    <p:sldId id="275" r:id="rId9"/>
    <p:sldId id="271" r:id="rId10"/>
    <p:sldId id="259" r:id="rId11"/>
    <p:sldId id="268" r:id="rId12"/>
    <p:sldId id="269" r:id="rId13"/>
    <p:sldId id="264" r:id="rId14"/>
    <p:sldId id="262" r:id="rId15"/>
    <p:sldId id="272" r:id="rId16"/>
    <p:sldId id="273" r:id="rId17"/>
    <p:sldId id="265" r:id="rId18"/>
  </p:sldIdLst>
  <p:sldSz cx="18288000" cy="10287000"/>
  <p:notesSz cx="6858000" cy="9144000"/>
  <p:embeddedFontLst>
    <p:embeddedFont>
      <p:font typeface="페이퍼로지 8 ExtraBold" charset="-127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Aileron Bold" panose="020B0604020202020204" charset="0"/>
      <p:regular r:id="rId27"/>
    </p:embeddedFont>
    <p:embeddedFont>
      <p:font typeface="Work Sans Bold" panose="020B0604020202020204" charset="0"/>
      <p:regular r:id="rId28"/>
    </p:embeddedFont>
    <p:embeddedFont>
      <p:font typeface="Bitcount Grid Double Roman Semi" panose="020B0604020202020204" charset="0"/>
      <p:bold r:id="rId29"/>
    </p:embeddedFont>
    <p:embeddedFont>
      <p:font typeface="Work Sans" panose="020B0604020202020204" charset="0"/>
      <p:regular r:id="rId30"/>
      <p:bold r:id="rId31"/>
      <p:italic r:id="rId32"/>
      <p:boldItalic r:id="rId33"/>
    </p:embeddedFont>
    <p:embeddedFont>
      <p:font typeface="페이퍼로지 6 SemiBold" charset="-127"/>
      <p:bold r:id="rId34"/>
    </p:embeddedFont>
    <p:embeddedFont>
      <p:font typeface="페이퍼로지 7 Bold" charset="-127"/>
      <p:bold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51AA"/>
    <a:srgbClr val="E3E2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2072" autoAdjust="0"/>
  </p:normalViewPr>
  <p:slideViewPr>
    <p:cSldViewPr>
      <p:cViewPr varScale="1">
        <p:scale>
          <a:sx n="43" d="100"/>
          <a:sy n="43" d="100"/>
        </p:scale>
        <p:origin x="-355" y="-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g>
</file>

<file path=ppt/media/image18.jpeg>
</file>

<file path=ppt/media/image19.jpe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231FE3-586A-4F1F-BAF5-67C4E8B6FDB6}" type="datetimeFigureOut">
              <a:rPr lang="ko-KR" altLang="en-US" smtClean="0"/>
              <a:t>2025-11-30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B9F98-6336-4EFE-9E9D-DD9C0BAEA4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468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소개에서는 팀원 및 역할</a:t>
            </a:r>
            <a:r>
              <a:rPr lang="en-US" altLang="ko-KR" dirty="0"/>
              <a:t>, </a:t>
            </a:r>
            <a:r>
              <a:rPr lang="ko-KR" altLang="en-US" dirty="0"/>
              <a:t>프로젝트 개요</a:t>
            </a:r>
            <a:endParaRPr lang="en-US" altLang="ko-KR" dirty="0"/>
          </a:p>
          <a:p>
            <a:r>
              <a:rPr lang="ko-KR" altLang="en-US" dirty="0"/>
              <a:t>주제 선정 및 목표에서는 선정 배경 및 문제정의</a:t>
            </a:r>
            <a:r>
              <a:rPr lang="en-US" altLang="ko-KR" dirty="0"/>
              <a:t>, </a:t>
            </a:r>
            <a:r>
              <a:rPr lang="ko-KR" altLang="en-US" dirty="0"/>
              <a:t>프로젝트 목표 및 주요 기능</a:t>
            </a:r>
            <a:r>
              <a:rPr lang="en-US" altLang="ko-KR" dirty="0"/>
              <a:t>, </a:t>
            </a:r>
            <a:r>
              <a:rPr lang="ko-KR" altLang="en-US" dirty="0"/>
              <a:t>대상 사용자</a:t>
            </a:r>
            <a:endParaRPr lang="en-US" altLang="ko-KR" dirty="0"/>
          </a:p>
          <a:p>
            <a:r>
              <a:rPr lang="ko-KR" altLang="en-US" dirty="0"/>
              <a:t>시스템 설계 및 개발에서는 사용기술 스택 및 개발환경</a:t>
            </a:r>
            <a:r>
              <a:rPr lang="en-US" altLang="ko-KR" dirty="0"/>
              <a:t>, </a:t>
            </a:r>
            <a:r>
              <a:rPr lang="ko-KR" altLang="en-US" dirty="0"/>
              <a:t>시스템 아키텍처 개요</a:t>
            </a:r>
            <a:r>
              <a:rPr lang="en-US" altLang="ko-KR" dirty="0"/>
              <a:t>, </a:t>
            </a:r>
            <a:r>
              <a:rPr lang="ko-KR" altLang="en-US" dirty="0"/>
              <a:t>데이터베이스 설계</a:t>
            </a:r>
            <a:endParaRPr lang="en-US" altLang="ko-KR" dirty="0"/>
          </a:p>
          <a:p>
            <a:r>
              <a:rPr lang="ko-KR" altLang="en-US" dirty="0"/>
              <a:t>주요 기능 구현에서는 기본기능</a:t>
            </a:r>
            <a:r>
              <a:rPr lang="en-US" altLang="ko-KR" dirty="0"/>
              <a:t>, </a:t>
            </a:r>
            <a:r>
              <a:rPr lang="ko-KR" altLang="en-US" dirty="0"/>
              <a:t>핵심기능</a:t>
            </a:r>
            <a:r>
              <a:rPr lang="en-US" altLang="ko-KR" dirty="0"/>
              <a:t>, </a:t>
            </a:r>
            <a:r>
              <a:rPr lang="ko-KR" altLang="en-US" dirty="0"/>
              <a:t>기술적 어려움 및 해결방안</a:t>
            </a:r>
            <a:endParaRPr lang="en-US" altLang="ko-KR" dirty="0"/>
          </a:p>
          <a:p>
            <a:r>
              <a:rPr lang="ko-KR" altLang="en-US" dirty="0"/>
              <a:t>시연에서는 라이브 시연</a:t>
            </a:r>
            <a:r>
              <a:rPr lang="en-US" altLang="ko-KR" dirty="0"/>
              <a:t>, </a:t>
            </a:r>
            <a:r>
              <a:rPr lang="ko-KR" altLang="en-US" dirty="0"/>
              <a:t>결과나 성과</a:t>
            </a:r>
            <a:endParaRPr lang="en-US" altLang="ko-KR" dirty="0"/>
          </a:p>
          <a:p>
            <a:r>
              <a:rPr lang="ko-KR" altLang="en-US" dirty="0"/>
              <a:t>결론 및 향후 계획에서는 요약과 </a:t>
            </a:r>
            <a:r>
              <a:rPr lang="ko-KR" altLang="en-US" dirty="0" err="1"/>
              <a:t>배운점</a:t>
            </a:r>
            <a:r>
              <a:rPr lang="ko-KR" altLang="en-US" dirty="0"/>
              <a:t> 또는 향후 발전 계획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2392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NOTICE</a:t>
            </a: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서비스의 공지사항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(notice_____)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은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ADMIN_ROLE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권한을 가진 사용자만 작성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수정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삭제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(CUD)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가 가능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일반 사용자는 오직 조회만 할 수 있음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백엔드에서는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공지사항을 수정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/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삭제하려는 요청이 들어오면 다음 두 가지를 검사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lvl="2" indent="-457200">
              <a:lnSpc>
                <a:spcPts val="2859"/>
              </a:lnSpc>
              <a:buAutoNum type="arabicParenR"/>
            </a:pP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작성자 일치 확인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: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요청한 사용자의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username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이 해당 공지사항의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인 </a:t>
            </a:r>
            <a:r>
              <a:rPr lang="en-US" altLang="ko-KR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writer_username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과 일치하는지 확인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lvl="2" indent="-457200">
              <a:lnSpc>
                <a:spcPts val="2859"/>
              </a:lnSpc>
              <a:buFontTx/>
              <a:buAutoNum type="arabicParenR"/>
            </a:pP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 확인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: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해당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username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에 연결된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테이블의 </a:t>
            </a:r>
            <a:r>
              <a:rPr lang="en-US" altLang="ko-KR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role_type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이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ADMIN_ROLE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인지 확인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endParaRPr lang="en-US" altLang="ko-KR" dirty="0" smtClean="0"/>
          </a:p>
          <a:p>
            <a:r>
              <a:rPr lang="en-US" altLang="ko-KR" dirty="0" smtClean="0"/>
              <a:t>BOARD</a:t>
            </a: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게시판 </a:t>
            </a:r>
            <a:r>
              <a:rPr lang="ko-KR" altLang="en-US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콘텐츠의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CUD(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작성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수정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삭제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및 파일 업로드 권한은 오직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USER_ROLE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권한을 가진 사용자에게만 부여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.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회원가입 완료 사용자만 활동 가능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를 통해 작성자 본인 여부와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USER_ROLE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권한을 동시에 검증하여 비회원 접근 차단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파일 종속성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(</a:t>
            </a:r>
            <a:r>
              <a:rPr lang="ko-KR" altLang="en-US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무결성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): </a:t>
            </a:r>
            <a:r>
              <a:rPr lang="ko-KR" altLang="en-US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게시글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파일은 </a:t>
            </a:r>
            <a:r>
              <a:rPr lang="en-US" altLang="ko-KR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board_table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의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PK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인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id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를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로 참조하여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1:N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관계 설정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게시물이 삭제되면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연결된 모든 파일도 데이터베이스에서 함께 자동으로 삭제되도록 설정함 →삭제된 게시물에 대한 잔여 파일이 남지 않도록 데이터 </a:t>
            </a:r>
            <a:r>
              <a:rPr lang="ko-KR" altLang="en-US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무결성을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강력하게 유지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board_table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과 </a:t>
            </a:r>
            <a:r>
              <a:rPr lang="en-US" altLang="ko-KR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comment_table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또한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1:N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관계이며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게시글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삭제 시 </a:t>
            </a:r>
            <a:r>
              <a:rPr lang="ko-KR" altLang="en-US" sz="2000" b="1" dirty="0" err="1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댓글도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함께 삭제되도록 데이터 종속성 명확히 설정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96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1" dirty="0" smtClean="0"/>
              <a:t>JWT</a:t>
            </a:r>
          </a:p>
          <a:p>
            <a:pPr marL="228600" indent="-228600">
              <a:buAutoNum type="arabicParenR"/>
            </a:pPr>
            <a:r>
              <a:rPr lang="ko-KR" altLang="en-US" baseline="0" dirty="0" smtClean="0"/>
              <a:t>설계 의도</a:t>
            </a:r>
            <a:r>
              <a:rPr lang="en-US" altLang="ko-KR" baseline="0" dirty="0" smtClean="0"/>
              <a:t>: </a:t>
            </a:r>
            <a:r>
              <a:rPr lang="en-US" altLang="ko-KR" baseline="0" dirty="0" err="1" smtClean="0"/>
              <a:t>jwttoken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테이블의 </a:t>
            </a:r>
            <a:r>
              <a:rPr lang="en-US" altLang="ko-KR" baseline="0" dirty="0" smtClean="0"/>
              <a:t>username </a:t>
            </a:r>
            <a:r>
              <a:rPr lang="ko-KR" altLang="en-US" baseline="0" dirty="0" err="1" smtClean="0"/>
              <a:t>컬럼에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Unique (UQ) </a:t>
            </a:r>
            <a:r>
              <a:rPr lang="ko-KR" altLang="en-US" baseline="0" dirty="0" smtClean="0"/>
              <a:t>제약 조건이 설정되어 있음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이로써 한 사용자</a:t>
            </a:r>
            <a:r>
              <a:rPr lang="en-US" altLang="ko-KR" baseline="0" dirty="0" smtClean="0"/>
              <a:t>(user)</a:t>
            </a:r>
            <a:r>
              <a:rPr lang="ko-KR" altLang="en-US" baseline="0" dirty="0" smtClean="0"/>
              <a:t>는 오직 하나의 유효한 </a:t>
            </a:r>
            <a:r>
              <a:rPr lang="en-US" altLang="ko-KR" baseline="0" dirty="0" smtClean="0"/>
              <a:t>Refresh Token</a:t>
            </a:r>
            <a:r>
              <a:rPr lang="ko-KR" altLang="en-US" baseline="0" dirty="0" smtClean="0"/>
              <a:t>만 가질 수 있도록 </a:t>
            </a:r>
            <a:r>
              <a:rPr lang="en-US" altLang="ko-KR" baseline="0" dirty="0" smtClean="0"/>
              <a:t>1:1 </a:t>
            </a:r>
            <a:r>
              <a:rPr lang="ko-KR" altLang="en-US" baseline="0" dirty="0" smtClean="0"/>
              <a:t>관계를 강제함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이는 </a:t>
            </a:r>
            <a:r>
              <a:rPr lang="en-US" altLang="ko-KR" baseline="0" dirty="0" smtClean="0"/>
              <a:t>DB </a:t>
            </a:r>
            <a:r>
              <a:rPr lang="ko-KR" altLang="en-US" baseline="0" dirty="0" smtClean="0"/>
              <a:t>차원에서 중복 토큰 발행을 막는 중요한 보안 설계</a:t>
            </a:r>
            <a:endParaRPr lang="en-US" altLang="ko-KR" baseline="0" dirty="0" smtClean="0"/>
          </a:p>
          <a:p>
            <a:pPr marL="228600" indent="-228600">
              <a:buAutoNum type="arabicParenR"/>
            </a:pPr>
            <a:r>
              <a:rPr lang="en-US" altLang="ko-KR" dirty="0" smtClean="0"/>
              <a:t>BE </a:t>
            </a:r>
            <a:r>
              <a:rPr lang="ko-KR" altLang="en-US" dirty="0" err="1" smtClean="0"/>
              <a:t>로직</a:t>
            </a:r>
            <a:r>
              <a:rPr lang="en-US" altLang="ko-KR" dirty="0" smtClean="0"/>
              <a:t>: </a:t>
            </a:r>
            <a:r>
              <a:rPr lang="ko-KR" altLang="en-US" dirty="0" smtClean="0"/>
              <a:t>사용자의 </a:t>
            </a:r>
            <a:r>
              <a:rPr lang="en-US" altLang="ko-KR" dirty="0" smtClean="0"/>
              <a:t>Access Token</a:t>
            </a:r>
            <a:r>
              <a:rPr lang="ko-KR" altLang="en-US" dirty="0" smtClean="0"/>
              <a:t>이 만료되면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 테이블에 저장된 </a:t>
            </a:r>
            <a:r>
              <a:rPr lang="en-US" altLang="ko-KR" dirty="0" smtClean="0"/>
              <a:t>Refresh Token</a:t>
            </a:r>
            <a:r>
              <a:rPr lang="ko-KR" altLang="en-US" dirty="0" smtClean="0"/>
              <a:t>의 유효성을 검사함</a:t>
            </a:r>
            <a:r>
              <a:rPr lang="en-US" altLang="ko-KR" dirty="0" smtClean="0"/>
              <a:t>. </a:t>
            </a:r>
            <a:r>
              <a:rPr lang="ko-KR" altLang="en-US" dirty="0" smtClean="0"/>
              <a:t>검사 통과 시</a:t>
            </a:r>
            <a:r>
              <a:rPr lang="en-US" altLang="ko-KR" dirty="0" smtClean="0"/>
              <a:t>, DB </a:t>
            </a:r>
            <a:r>
              <a:rPr lang="ko-KR" altLang="en-US" dirty="0" smtClean="0"/>
              <a:t>접근 없이 토큰만 갱신하여 사용자의 </a:t>
            </a:r>
            <a:r>
              <a:rPr lang="ko-KR" altLang="en-US" dirty="0" err="1" smtClean="0"/>
              <a:t>재로그인</a:t>
            </a:r>
            <a:r>
              <a:rPr lang="ko-KR" altLang="en-US" dirty="0" smtClean="0"/>
              <a:t> 없이 세션을 연장하는 핵심 기능을 수행함</a:t>
            </a:r>
            <a:r>
              <a:rPr lang="en-US" altLang="ko-KR" dirty="0" smtClean="0"/>
              <a:t>.</a:t>
            </a:r>
          </a:p>
          <a:p>
            <a:pPr marL="228600" indent="-228600">
              <a:buAutoNum type="arabicParenR"/>
            </a:pPr>
            <a:r>
              <a:rPr lang="ko-KR" altLang="en-US" dirty="0" smtClean="0"/>
              <a:t>보안 대응</a:t>
            </a:r>
            <a:r>
              <a:rPr lang="en-US" altLang="ko-KR" dirty="0" smtClean="0"/>
              <a:t>: </a:t>
            </a:r>
            <a:r>
              <a:rPr lang="ko-KR" altLang="en-US" dirty="0" smtClean="0"/>
              <a:t>사용자가 로그아웃을 요청하거나 토큰 탈취가 의심되는 경우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 테이블에서 해당 </a:t>
            </a:r>
            <a:r>
              <a:rPr lang="en-US" altLang="ko-KR" dirty="0" smtClean="0"/>
              <a:t>Refresh Token </a:t>
            </a:r>
            <a:r>
              <a:rPr lang="ko-KR" altLang="en-US" dirty="0" smtClean="0"/>
              <a:t>데이터를 즉시 삭제</a:t>
            </a:r>
            <a:r>
              <a:rPr lang="en-US" altLang="ko-KR" dirty="0" smtClean="0"/>
              <a:t>/</a:t>
            </a:r>
            <a:r>
              <a:rPr lang="ko-KR" altLang="en-US" dirty="0" smtClean="0"/>
              <a:t>무효화 처리함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 테이블이 없으면 토큰 만료 시간까지 강제로 세션을 종료시킬 방법이 없음</a:t>
            </a:r>
            <a:r>
              <a:rPr lang="en-US" altLang="ko-KR" dirty="0" smtClean="0"/>
              <a:t>.</a:t>
            </a:r>
          </a:p>
          <a:p>
            <a:pPr marL="228600" indent="-228600">
              <a:buAutoNum type="arabicParenR"/>
            </a:pPr>
            <a:endParaRPr lang="en-US" altLang="ko-KR" dirty="0" smtClean="0"/>
          </a:p>
          <a:p>
            <a:pPr marL="0" indent="0">
              <a:buNone/>
            </a:pPr>
            <a:r>
              <a:rPr lang="en-US" altLang="ko-KR" b="1" dirty="0" smtClean="0"/>
              <a:t>SIGNATURE</a:t>
            </a:r>
          </a:p>
          <a:p>
            <a:pPr marL="228600" indent="-228600">
              <a:buAutoNum type="arabicParenR"/>
            </a:pPr>
            <a:r>
              <a:rPr lang="ko-KR" alt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설계 의도</a:t>
            </a:r>
            <a:r>
              <a:rPr lang="en-US" altLang="ko-K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ko-KR" altLang="en-US" b="0" dirty="0" smtClean="0"/>
              <a:t> 이 테이블은 </a:t>
            </a:r>
            <a:r>
              <a:rPr lang="ko-KR" alt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시스템 전체의 보안 인프라</a:t>
            </a:r>
            <a:r>
              <a:rPr lang="ko-KR" altLang="en-US" b="0" dirty="0" smtClean="0"/>
              <a:t>를 담당함</a:t>
            </a:r>
            <a:r>
              <a:rPr lang="en-US" altLang="ko-KR" b="0" dirty="0" smtClean="0"/>
              <a:t>. </a:t>
            </a:r>
            <a:r>
              <a:rPr lang="ko-KR" altLang="en-US" b="0" dirty="0" smtClean="0"/>
              <a:t>특정 사용자나 게시물과 연결되는 데이터가 아니므로</a:t>
            </a:r>
            <a:r>
              <a:rPr lang="en-US" altLang="ko-KR" b="0" dirty="0" smtClean="0"/>
              <a:t>, user </a:t>
            </a:r>
            <a:r>
              <a:rPr lang="ko-KR" altLang="en-US" b="0" dirty="0" smtClean="0"/>
              <a:t>테이블 등과 </a:t>
            </a:r>
            <a:r>
              <a:rPr lang="en-US" altLang="ko-K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FK</a:t>
            </a:r>
            <a:r>
              <a:rPr lang="ko-KR" altLang="en-US" b="0" dirty="0" smtClean="0"/>
              <a:t>관계를 맺지 않고 </a:t>
            </a:r>
            <a:r>
              <a:rPr lang="ko-KR" alt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독립적으로 존재</a:t>
            </a:r>
            <a:r>
              <a:rPr lang="ko-KR" altLang="en-US" b="0" dirty="0" smtClean="0"/>
              <a:t>함</a:t>
            </a:r>
            <a:endParaRPr lang="en-US" altLang="ko-KR" b="0" dirty="0" smtClean="0"/>
          </a:p>
          <a:p>
            <a:pPr marL="228600" indent="-228600">
              <a:buAutoNum type="arabicParenR"/>
            </a:pPr>
            <a:r>
              <a:rPr lang="ko-KR" altLang="en-US" b="0" dirty="0" smtClean="0"/>
              <a:t>역할</a:t>
            </a:r>
            <a:r>
              <a:rPr lang="en-US" altLang="ko-KR" b="0" dirty="0" smtClean="0"/>
              <a:t>: </a:t>
            </a:r>
            <a:r>
              <a:rPr lang="en-US" altLang="ko-KR" b="0" dirty="0" err="1" smtClean="0"/>
              <a:t>signKey</a:t>
            </a:r>
            <a:r>
              <a:rPr lang="en-US" altLang="ko-KR" b="0" dirty="0" smtClean="0"/>
              <a:t> </a:t>
            </a:r>
            <a:r>
              <a:rPr lang="ko-KR" altLang="en-US" b="0" dirty="0" err="1" smtClean="0"/>
              <a:t>컬럼에는</a:t>
            </a:r>
            <a:r>
              <a:rPr lang="ko-KR" altLang="en-US" b="0" dirty="0" smtClean="0"/>
              <a:t> </a:t>
            </a:r>
            <a:r>
              <a:rPr lang="en-US" altLang="ko-KR" b="0" dirty="0" smtClean="0"/>
              <a:t>JWT</a:t>
            </a:r>
            <a:r>
              <a:rPr lang="ko-KR" altLang="en-US" b="0" dirty="0" smtClean="0"/>
              <a:t>의 세 번째 부분인 서명을 생성하거나 검증하는 데 사용되는 시스템 공통의 비밀 키가 </a:t>
            </a:r>
            <a:r>
              <a:rPr lang="en-US" altLang="ko-KR" b="0" dirty="0" smtClean="0"/>
              <a:t>BLOB </a:t>
            </a:r>
            <a:r>
              <a:rPr lang="ko-KR" altLang="en-US" b="0" dirty="0" smtClean="0"/>
              <a:t>타입으로 안전하게 저장</a:t>
            </a:r>
            <a:endParaRPr lang="en-US" altLang="ko-KR" b="0" dirty="0" smtClean="0"/>
          </a:p>
          <a:p>
            <a:pPr marL="228600" indent="-228600">
              <a:buAutoNum type="arabicParenR"/>
            </a:pPr>
            <a:r>
              <a:rPr lang="ko-KR" altLang="en-US" b="0" dirty="0" smtClean="0"/>
              <a:t>보안 기여</a:t>
            </a:r>
            <a:r>
              <a:rPr lang="en-US" altLang="ko-KR" b="0" dirty="0" smtClean="0"/>
              <a:t>: </a:t>
            </a:r>
            <a:r>
              <a:rPr lang="ko-KR" altLang="en-US" b="0" dirty="0" smtClean="0"/>
              <a:t>이 비밀 키가 없으면 서버는 자신이 발행한 토큰의 유효성을 검증할 수 없음</a:t>
            </a:r>
            <a:r>
              <a:rPr lang="en-US" altLang="ko-KR" b="0" dirty="0" smtClean="0"/>
              <a:t>. </a:t>
            </a:r>
            <a:r>
              <a:rPr lang="ko-KR" altLang="en-US" b="0" dirty="0" smtClean="0"/>
              <a:t>이 키를 통해 </a:t>
            </a:r>
            <a:r>
              <a:rPr lang="en-US" altLang="ko-KR" b="0" dirty="0" smtClean="0"/>
              <a:t>JWT</a:t>
            </a:r>
            <a:r>
              <a:rPr lang="ko-KR" altLang="en-US" b="0" dirty="0" smtClean="0"/>
              <a:t>의 </a:t>
            </a:r>
            <a:r>
              <a:rPr lang="ko-KR" altLang="en-US" b="0" dirty="0" err="1" smtClean="0"/>
              <a:t>위변조</a:t>
            </a:r>
            <a:r>
              <a:rPr lang="ko-KR" altLang="en-US" b="0" dirty="0" smtClean="0"/>
              <a:t> 여부를 판단하며</a:t>
            </a:r>
            <a:r>
              <a:rPr lang="en-US" altLang="ko-KR" b="0" dirty="0" smtClean="0"/>
              <a:t>, </a:t>
            </a:r>
            <a:r>
              <a:rPr lang="ko-KR" altLang="en-US" b="0" dirty="0" smtClean="0"/>
              <a:t>이는 사용자 인증 과정의 데이터 </a:t>
            </a:r>
            <a:r>
              <a:rPr lang="ko-KR" altLang="en-US" b="0" dirty="0" err="1" smtClean="0"/>
              <a:t>무결성을</a:t>
            </a:r>
            <a:r>
              <a:rPr lang="ko-KR" altLang="en-US" b="0" dirty="0" smtClean="0"/>
              <a:t> 보장하는 근본적인 장치</a:t>
            </a:r>
            <a:endParaRPr lang="ko-KR" altLang="en-US" b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96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6446933" y="-19514"/>
            <a:ext cx="869053" cy="1860582"/>
            <a:chOff x="0" y="0"/>
            <a:chExt cx="228886" cy="4900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886" cy="490030"/>
            </a:xfrm>
            <a:custGeom>
              <a:avLst/>
              <a:gdLst/>
              <a:ahLst/>
              <a:cxnLst/>
              <a:rect l="l" t="t" r="r" b="b"/>
              <a:pathLst>
                <a:path w="228886" h="490030">
                  <a:moveTo>
                    <a:pt x="114443" y="0"/>
                  </a:moveTo>
                  <a:lnTo>
                    <a:pt x="114443" y="0"/>
                  </a:lnTo>
                  <a:cubicBezTo>
                    <a:pt x="144795" y="0"/>
                    <a:pt x="173904" y="12057"/>
                    <a:pt x="195367" y="33520"/>
                  </a:cubicBezTo>
                  <a:cubicBezTo>
                    <a:pt x="216829" y="54982"/>
                    <a:pt x="228886" y="84091"/>
                    <a:pt x="228886" y="114443"/>
                  </a:cubicBezTo>
                  <a:lnTo>
                    <a:pt x="228886" y="375587"/>
                  </a:lnTo>
                  <a:cubicBezTo>
                    <a:pt x="228886" y="405939"/>
                    <a:pt x="216829" y="435048"/>
                    <a:pt x="195367" y="456510"/>
                  </a:cubicBezTo>
                  <a:cubicBezTo>
                    <a:pt x="173904" y="477972"/>
                    <a:pt x="144795" y="490030"/>
                    <a:pt x="114443" y="490030"/>
                  </a:cubicBezTo>
                  <a:lnTo>
                    <a:pt x="114443" y="490030"/>
                  </a:lnTo>
                  <a:cubicBezTo>
                    <a:pt x="84091" y="490030"/>
                    <a:pt x="54982" y="477972"/>
                    <a:pt x="33520" y="456510"/>
                  </a:cubicBezTo>
                  <a:cubicBezTo>
                    <a:pt x="12057" y="435048"/>
                    <a:pt x="0" y="405939"/>
                    <a:pt x="0" y="375587"/>
                  </a:cubicBezTo>
                  <a:lnTo>
                    <a:pt x="0" y="114443"/>
                  </a:lnTo>
                  <a:cubicBezTo>
                    <a:pt x="0" y="84091"/>
                    <a:pt x="12057" y="54982"/>
                    <a:pt x="33520" y="33520"/>
                  </a:cubicBezTo>
                  <a:cubicBezTo>
                    <a:pt x="54982" y="12057"/>
                    <a:pt x="84091" y="0"/>
                    <a:pt x="1144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228886" cy="49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06993" y="220624"/>
            <a:ext cx="13694614" cy="3740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28"/>
              </a:lnSpc>
            </a:pPr>
            <a: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90821" y="3014132"/>
            <a:ext cx="15482742" cy="3590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28"/>
              </a:lnSpc>
              <a:spcBef>
                <a:spcPct val="0"/>
              </a:spcBef>
            </a:pPr>
            <a:r>
              <a:rPr lang="en-US" sz="28028" b="1" u="none" strike="noStrike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Job-A-</a:t>
            </a:r>
            <a:r>
              <a:rPr lang="en-US" sz="28028" b="1" u="none" strike="noStrike" spc="-1541" dirty="0" err="1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Yo</a:t>
            </a:r>
            <a:endParaRPr lang="en-US" sz="28028" b="1" u="none" strike="noStrike" spc="-1541" dirty="0">
              <a:solidFill>
                <a:srgbClr val="1351AA"/>
              </a:solidFill>
              <a:latin typeface="Aileron Heavy"/>
              <a:ea typeface="Aileron Heavy"/>
              <a:cs typeface="Aileron Heavy"/>
              <a:sym typeface="Aileron Heavy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1F5C3486-ADC3-4A5A-A580-AA8CEA7907EA}"/>
              </a:ext>
            </a:extLst>
          </p:cNvPr>
          <p:cNvGrpSpPr/>
          <p:nvPr/>
        </p:nvGrpSpPr>
        <p:grpSpPr>
          <a:xfrm>
            <a:off x="13656744" y="8324231"/>
            <a:ext cx="3599868" cy="720742"/>
            <a:chOff x="12559776" y="9065895"/>
            <a:chExt cx="3599868" cy="720742"/>
          </a:xfrm>
        </p:grpSpPr>
        <p:sp>
          <p:nvSpPr>
            <p:cNvPr id="8" name="TextBox 8"/>
            <p:cNvSpPr txBox="1"/>
            <p:nvPr/>
          </p:nvSpPr>
          <p:spPr>
            <a:xfrm>
              <a:off x="12559776" y="9065895"/>
              <a:ext cx="2851388" cy="3371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400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1351AA"/>
                  </a:solidFill>
                  <a:latin typeface="Work Sans"/>
                  <a:ea typeface="Work Sans"/>
                  <a:cs typeface="Work Sans"/>
                  <a:sym typeface="Work Sans"/>
                </a:rPr>
                <a:t>PRESENTED BY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2559776" y="9469755"/>
              <a:ext cx="3599868" cy="316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430"/>
                </a:lnSpc>
                <a:spcBef>
                  <a:spcPct val="0"/>
                </a:spcBef>
              </a:pPr>
              <a:r>
                <a:rPr lang="ko-KR" altLang="en-US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이수현</a:t>
              </a:r>
              <a:r>
                <a:rPr lang="en-US" altLang="ko-KR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 </a:t>
              </a:r>
              <a:r>
                <a:rPr lang="ko-KR" altLang="en-US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이인호</a:t>
              </a:r>
              <a:r>
                <a:rPr lang="en-US" altLang="ko-KR" sz="2700" b="1" dirty="0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 </a:t>
              </a:r>
              <a:r>
                <a:rPr lang="ko-KR" altLang="en-US" sz="2700" b="1" dirty="0" err="1">
                  <a:solidFill>
                    <a:srgbClr val="1351AA"/>
                  </a:solidFill>
                  <a:latin typeface="페이퍼로지 8 ExtraBold" pitchFamily="2" charset="-127"/>
                  <a:ea typeface="페이퍼로지 8 ExtraBold" pitchFamily="2" charset="-127"/>
                  <a:cs typeface="Work Sans Bold"/>
                  <a:sym typeface="Work Sans Bold"/>
                </a:rPr>
                <a:t>임새롬</a:t>
              </a:r>
              <a:endParaRPr lang="en-US" sz="2700" b="1" dirty="0">
                <a:solidFill>
                  <a:srgbClr val="1351AA"/>
                </a:solidFill>
                <a:latin typeface="페이퍼로지 8 ExtraBold" pitchFamily="2" charset="-127"/>
                <a:ea typeface="페이퍼로지 8 ExtraBold" pitchFamily="2" charset="-127"/>
                <a:cs typeface="Work Sans Bold"/>
                <a:sym typeface="Work Sans Bold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6230600" y="796585"/>
            <a:ext cx="1273538" cy="35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2025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656744" y="7454754"/>
            <a:ext cx="4588847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19"/>
              </a:lnSpc>
            </a:pPr>
            <a:r>
              <a:rPr lang="en-US" altLang="ko-KR" sz="3600" dirty="0">
                <a:solidFill>
                  <a:srgbClr val="1351AA"/>
                </a:solidFill>
                <a:latin typeface="Aileron Heavy" panose="020B0600000101010101" charset="0"/>
                <a:ea typeface="페이퍼로지 8 ExtraBold" pitchFamily="2" charset="-127"/>
                <a:cs typeface="Work Sans"/>
                <a:sym typeface="Work Sans"/>
              </a:rPr>
              <a:t>2025 BIGDATA UI</a:t>
            </a:r>
            <a:endParaRPr lang="en-US" sz="3600" dirty="0">
              <a:solidFill>
                <a:srgbClr val="1351AA"/>
              </a:solidFill>
              <a:latin typeface="Aileron Heavy" panose="020B0600000101010101" charset="0"/>
              <a:ea typeface="페이퍼로지 8 ExtraBold" pitchFamily="2" charset="-127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grpSp>
        <p:nvGrpSpPr>
          <p:cNvPr id="8" name="Group 8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05</a:t>
            </a:r>
          </a:p>
        </p:txBody>
      </p:sp>
      <p:sp>
        <p:nvSpPr>
          <p:cNvPr id="17" name="TextBox 11">
            <a:extLst>
              <a:ext uri="{FF2B5EF4-FFF2-40B4-BE49-F238E27FC236}">
                <a16:creationId xmlns:a16="http://schemas.microsoft.com/office/drawing/2014/main" xmlns="" id="{582F76E2-CC41-4460-A0C5-07F03CE83A3B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Data Analysis Process</a:t>
            </a:r>
          </a:p>
        </p:txBody>
      </p:sp>
      <p:sp>
        <p:nvSpPr>
          <p:cNvPr id="28" name="TextBox 7">
            <a:extLst>
              <a:ext uri="{FF2B5EF4-FFF2-40B4-BE49-F238E27FC236}">
                <a16:creationId xmlns:a16="http://schemas.microsoft.com/office/drawing/2014/main" xmlns="" id="{AADAC160-B0B5-47F1-A45C-E108A42BABED}"/>
              </a:ext>
            </a:extLst>
          </p:cNvPr>
          <p:cNvSpPr txBox="1"/>
          <p:nvPr/>
        </p:nvSpPr>
        <p:spPr>
          <a:xfrm>
            <a:off x="5410200" y="2311910"/>
            <a:ext cx="9676318" cy="2000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데이터 수집 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&amp;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전처리</a:t>
            </a:r>
            <a:endParaRPr lang="en-US" altLang="ko-KR" sz="2199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서울시 길단위인구</a:t>
            </a:r>
            <a:r>
              <a:rPr lang="en-US" altLang="ko-KR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(2024</a:t>
            </a: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년 데이터만 추출</a:t>
            </a:r>
            <a:r>
              <a:rPr lang="en-US" altLang="ko-KR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서울시 상주인구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(2024</a:t>
            </a: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년 데이터만 추출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서울시 업종별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점포수</a:t>
            </a:r>
            <a:endParaRPr lang="en-US" altLang="ko-KR" sz="2199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서울시 소득소비 데이터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(2024</a:t>
            </a: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년에 대해 행정동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코드별</a:t>
            </a: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지출총금액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,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식료품지출총금액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, </a:t>
            </a:r>
            <a:r>
              <a:rPr lang="ko-KR" altLang="en-US" sz="2199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음식지출총금액</a:t>
            </a: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합산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</a:p>
        </p:txBody>
      </p:sp>
      <p:sp>
        <p:nvSpPr>
          <p:cNvPr id="29" name="TextBox 7">
            <a:extLst>
              <a:ext uri="{FF2B5EF4-FFF2-40B4-BE49-F238E27FC236}">
                <a16:creationId xmlns:a16="http://schemas.microsoft.com/office/drawing/2014/main" xmlns="" id="{5CBE01FE-C121-495B-BCB3-EEBA41DFC990}"/>
              </a:ext>
            </a:extLst>
          </p:cNvPr>
          <p:cNvSpPr txBox="1"/>
          <p:nvPr/>
        </p:nvSpPr>
        <p:spPr>
          <a:xfrm>
            <a:off x="5422359" y="4838700"/>
            <a:ext cx="9676318" cy="1333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기존 독립변수 </a:t>
            </a:r>
            <a:r>
              <a:rPr lang="en-US" altLang="ko-KR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X</a:t>
            </a: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에서 파생변수 </a:t>
            </a:r>
            <a:r>
              <a:rPr lang="en-US" altLang="ko-KR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X </a:t>
            </a: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컬럼 만들기</a:t>
            </a:r>
            <a:endParaRPr lang="en-US" altLang="ko-KR" sz="2199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→ 파생변수들로 </a:t>
            </a:r>
            <a:r>
              <a:rPr lang="en-US" altLang="ko-KR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Y(</a:t>
            </a:r>
            <a:r>
              <a:rPr lang="ko-KR" altLang="en-US" sz="2199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상권매력도지수</a:t>
            </a:r>
            <a:r>
              <a:rPr lang="en-US" altLang="ko-KR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 </a:t>
            </a:r>
            <a:r>
              <a:rPr lang="ko-KR" altLang="en-US" sz="2199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주성분분석으로 도출 </a:t>
            </a:r>
            <a:endParaRPr lang="en-US" altLang="ko-KR" sz="2199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→ 세가지 축을 반영한 </a:t>
            </a:r>
            <a:r>
              <a:rPr lang="ko-KR" altLang="en-US" sz="2199" u="none" strike="noStrike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매력도지수</a:t>
            </a:r>
            <a:endParaRPr lang="en-US" altLang="ko-KR" sz="2199" u="none" strike="noStrike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endParaRPr lang="en-US" altLang="ko-KR" sz="2199" u="none" strike="noStrike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30D06EC5-7302-49B1-B374-9077BF82BB3B}"/>
              </a:ext>
            </a:extLst>
          </p:cNvPr>
          <p:cNvSpPr txBox="1"/>
          <p:nvPr/>
        </p:nvSpPr>
        <p:spPr>
          <a:xfrm>
            <a:off x="5257800" y="5989931"/>
            <a:ext cx="1077350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상관관계가 높은 변수들을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VIF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를 통해 정리 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VIF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경계 기준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10,</a:t>
            </a:r>
            <a:r>
              <a:rPr lang="ko-KR" altLang="en-US" b="1" dirty="0"/>
              <a:t> </a:t>
            </a:r>
            <a:r>
              <a:rPr lang="en-US" altLang="ko-KR" b="1" dirty="0"/>
              <a:t>VIF &lt; 5:</a:t>
            </a:r>
            <a:r>
              <a:rPr lang="ko-KR" altLang="en-US" dirty="0"/>
              <a:t> </a:t>
            </a:r>
            <a:r>
              <a:rPr lang="ko-KR" altLang="en-US" dirty="0" err="1"/>
              <a:t>다중공선성</a:t>
            </a:r>
            <a:r>
              <a:rPr lang="ko-KR" altLang="en-US" dirty="0"/>
              <a:t> 문제가 </a:t>
            </a:r>
            <a:r>
              <a:rPr lang="ko-KR" altLang="en-US" b="1" dirty="0"/>
              <a:t>없음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가장 이상적</a:t>
            </a:r>
            <a:r>
              <a:rPr lang="en-US" altLang="ko-KR" dirty="0"/>
              <a:t>)</a:t>
            </a:r>
            <a:br>
              <a:rPr lang="en-US" altLang="ko-KR" dirty="0"/>
            </a:b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독립변수가 과도하게 중복되어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PCA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결과가 왜곡될 가능성이 낮음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/>
            </a:r>
            <a:b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</a:b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→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PCA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분석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: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여러 개의 복잡한 변수들의 정보를 가장 중요하고 새로운 몇 개의 축으로 압축하는 기법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PCA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과정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표준화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: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단위 크기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(Scale)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통일 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설명 분산 비율 해석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: PC1 = 0.257, PC2 = 0.176, PC3 = 0.131, PC4 = 0.130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이고 누적 설명분산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PC1 ~ PC3 : 0.564 PC1 ~ PC4 : 0.694</a:t>
            </a:r>
          </a:p>
          <a:p>
            <a:pPr marL="342900" indent="-342900">
              <a:buAutoNum type="arabicPeriod"/>
            </a:pP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스크리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플롯과 같이 비교했을 때 주성분은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3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개만 사용 → 전체 변수 정보를 약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56%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반영하게 되는데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PCA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에서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50 ~ 70%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면 매우 좋은 </a:t>
            </a: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축약률로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보임</a:t>
            </a:r>
            <a:endParaRPr lang="en-US" altLang="ko-KR" dirty="0">
              <a:solidFill>
                <a:srgbClr val="1351AA"/>
              </a:solidFill>
              <a:latin typeface="페이퍼로지 6 SemiBold" pitchFamily="2" charset="-127"/>
              <a:ea typeface="페이퍼로지 6 SemiBold" pitchFamily="2" charset="-127"/>
            </a:endParaRPr>
          </a:p>
          <a:p>
            <a:pPr marL="342900" indent="-342900">
              <a:buAutoNum type="arabicPeriod"/>
            </a:pP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Y = w1 * PC1 + w2*PC2  + w3*PC3 </a:t>
            </a:r>
            <a:b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</a:b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(PC1 :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상권 전체 규모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유동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수요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공급관련요인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/ PC2 :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소득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소비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지출 관련 구매력 요인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/ PC3 : </a:t>
            </a: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집객지수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,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밀집도 등 공간적 밀집 집중도 요인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) 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→ 큰 상권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+ </a:t>
            </a: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유동력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+ </a:t>
            </a: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돈쓰는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소비력 </a:t>
            </a:r>
            <a:r>
              <a:rPr lang="en-US" altLang="ko-KR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+ </a:t>
            </a:r>
            <a:r>
              <a:rPr lang="ko-KR" altLang="en-US" dirty="0" err="1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집객력</a:t>
            </a:r>
            <a:r>
              <a:rPr lang="ko-KR" altLang="en-US" dirty="0">
                <a:solidFill>
                  <a:srgbClr val="1351AA"/>
                </a:solidFill>
                <a:latin typeface="페이퍼로지 6 SemiBold" pitchFamily="2" charset="-127"/>
                <a:ea typeface="페이퍼로지 6 SemiBold" pitchFamily="2" charset="-127"/>
              </a:rPr>
              <a:t> 을 모두 반영한 매력도 점수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C91290AD-39DC-45A6-ACD3-49B8FCA8D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3129717"/>
            <a:ext cx="4359418" cy="3537783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xmlns="" id="{583F4170-28BF-4AB0-AB67-D0929DB4FA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6790156"/>
            <a:ext cx="3196628" cy="1447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7607CBF6-9DD4-43C7-A064-5D454A344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4999" y="1104900"/>
            <a:ext cx="1695687" cy="23053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84A335C-D0F5-475F-9D49-1753900AA1A5}"/>
              </a:ext>
            </a:extLst>
          </p:cNvPr>
          <p:cNvSpPr txBox="1"/>
          <p:nvPr/>
        </p:nvSpPr>
        <p:spPr>
          <a:xfrm>
            <a:off x="1233278" y="800100"/>
            <a:ext cx="9448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결정계수가 </a:t>
            </a:r>
            <a:r>
              <a:rPr lang="en-US" altLang="ko-KR" dirty="0"/>
              <a:t>1</a:t>
            </a:r>
            <a:r>
              <a:rPr lang="ko-KR" altLang="en-US" dirty="0"/>
              <a:t>이 나왔다는 건 </a:t>
            </a:r>
            <a:r>
              <a:rPr lang="ko-KR" altLang="en-US" dirty="0" err="1"/>
              <a:t>과적합</a:t>
            </a:r>
            <a:r>
              <a:rPr lang="ko-KR" altLang="en-US" dirty="0"/>
              <a:t> 가능성  </a:t>
            </a:r>
            <a:r>
              <a:rPr lang="en-US" altLang="ko-KR" dirty="0"/>
              <a:t>or y</a:t>
            </a:r>
            <a:r>
              <a:rPr lang="ko-KR" altLang="en-US" dirty="0"/>
              <a:t>를 너무 잘 설명하는 </a:t>
            </a:r>
            <a:r>
              <a:rPr lang="en-US" altLang="ko-KR" dirty="0"/>
              <a:t>X</a:t>
            </a:r>
            <a:r>
              <a:rPr lang="ko-KR" altLang="en-US" dirty="0"/>
              <a:t>변수가 포함되었을 가능성 때문에 </a:t>
            </a:r>
            <a:r>
              <a:rPr lang="en-US" altLang="ko-KR" dirty="0"/>
              <a:t>y</a:t>
            </a:r>
            <a:r>
              <a:rPr lang="ko-KR" altLang="en-US" dirty="0"/>
              <a:t>를 도출하기 위해 만들었던 파생변수들을 제거하고 다시 모델 성능 확인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지금 상태에서는 </a:t>
            </a:r>
            <a:r>
              <a:rPr lang="ko-KR" alt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과적합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 가능성  ↑ </a:t>
            </a:r>
            <a:endParaRPr lang="en-US" altLang="ko-KR" b="0" dirty="0">
              <a:solidFill>
                <a:srgbClr val="008000"/>
              </a:solidFill>
              <a:effectLst/>
              <a:latin typeface="Courier New" panose="02070309020205020404" pitchFamily="49" charset="0"/>
            </a:endParaRPr>
          </a:p>
          <a:p>
            <a:endParaRPr lang="en-US" altLang="ko-KR" dirty="0">
              <a:solidFill>
                <a:srgbClr val="008000"/>
              </a:solidFill>
              <a:latin typeface="Courier New" panose="02070309020205020404" pitchFamily="49" charset="0"/>
            </a:endParaRPr>
          </a:p>
          <a:p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모델 성능 비교 </a:t>
            </a:r>
            <a:r>
              <a:rPr lang="en-US" altLang="ko-KR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: R</a:t>
            </a:r>
            <a:r>
              <a:rPr lang="en-US" altLang="ko-KR" dirty="0">
                <a:solidFill>
                  <a:srgbClr val="008000"/>
                </a:solidFill>
                <a:latin typeface="Courier New" panose="02070309020205020404" pitchFamily="49" charset="0"/>
              </a:rPr>
              <a:t>² </a:t>
            </a:r>
            <a:r>
              <a:rPr lang="ko-KR" alt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값이 약 </a:t>
            </a:r>
            <a:r>
              <a:rPr lang="en-US" altLang="ko-KR" dirty="0">
                <a:solidFill>
                  <a:srgbClr val="008000"/>
                </a:solidFill>
                <a:latin typeface="Courier New" panose="02070309020205020404" pitchFamily="49" charset="0"/>
              </a:rPr>
              <a:t>0.91</a:t>
            </a:r>
            <a:r>
              <a:rPr lang="ko-KR" alt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로 독립변수들이 종속변수의 변동성 중 약 </a:t>
            </a:r>
            <a:r>
              <a:rPr lang="en-US" altLang="ko-KR" dirty="0">
                <a:solidFill>
                  <a:srgbClr val="008000"/>
                </a:solidFill>
                <a:latin typeface="Courier New" panose="02070309020205020404" pitchFamily="49" charset="0"/>
              </a:rPr>
              <a:t>91%</a:t>
            </a:r>
            <a:r>
              <a:rPr lang="ko-KR" alt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를 설명하고 있다는 것을 의미</a:t>
            </a:r>
            <a:endParaRPr lang="en-US" altLang="ko-KR" dirty="0">
              <a:solidFill>
                <a:srgbClr val="008000"/>
              </a:solidFill>
              <a:latin typeface="Courier New" panose="02070309020205020404" pitchFamily="49" charset="0"/>
            </a:endParaRPr>
          </a:p>
          <a:p>
            <a:r>
              <a:rPr lang="en-US" altLang="ko-KR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RSE 0.277 ~ 0.278 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수준으로 </a:t>
            </a:r>
            <a:r>
              <a:rPr lang="ko-KR" alt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예측값과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ko-KR" alt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실제값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 사이의 평균적인 오차 크기</a:t>
            </a:r>
            <a:endParaRPr lang="en-US" altLang="ko-KR" b="0" dirty="0">
              <a:solidFill>
                <a:srgbClr val="008000"/>
              </a:solidFill>
              <a:effectLst/>
              <a:latin typeface="Courier New" panose="02070309020205020404" pitchFamily="49" charset="0"/>
            </a:endParaRPr>
          </a:p>
          <a:p>
            <a:endParaRPr lang="en-US" altLang="ko-KR" dirty="0">
              <a:solidFill>
                <a:srgbClr val="008000"/>
              </a:solidFill>
              <a:latin typeface="Courier New" panose="02070309020205020404" pitchFamily="49" charset="0"/>
            </a:endParaRPr>
          </a:p>
          <a:p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세 모델의 성능 차이는 미미 </a:t>
            </a:r>
            <a:r>
              <a:rPr lang="en-US" altLang="ko-KR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/>
            </a:r>
            <a:br>
              <a:rPr lang="en-US" altLang="ko-KR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</a:br>
            <a:r>
              <a:rPr lang="en-US" altLang="ko-KR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Lasso Regression : 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덜 중요한 독립변수의 계수를 </a:t>
            </a:r>
            <a:r>
              <a:rPr lang="en-US" altLang="ko-KR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으로 만들어버리는 특성이 존재 이 모델을 선택하면 불필요한 변수를 제거하여 모델의 </a:t>
            </a:r>
            <a:r>
              <a:rPr lang="ko-KR" alt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해석력을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 높이고 </a:t>
            </a:r>
            <a:r>
              <a:rPr lang="ko-KR" alt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과적합</a:t>
            </a:r>
            <a:r>
              <a:rPr lang="ko-KR" alt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 위험도 낮추는 이점을 얻을 수 있음</a:t>
            </a:r>
            <a:endParaRPr lang="ko-KR" alt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E030B0CB-27BD-431A-884D-607AAFE74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3200" y="1485900"/>
            <a:ext cx="2381582" cy="1343212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xmlns="" id="{E845736F-CAB6-4E21-AF1D-2662DCBDC6AC}"/>
              </a:ext>
            </a:extLst>
          </p:cNvPr>
          <p:cNvSpPr/>
          <p:nvPr/>
        </p:nvSpPr>
        <p:spPr>
          <a:xfrm>
            <a:off x="12496800" y="2019300"/>
            <a:ext cx="129540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3599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E98429D-23FB-43D8-872E-2A72B25844E9}"/>
              </a:ext>
            </a:extLst>
          </p:cNvPr>
          <p:cNvSpPr txBox="1"/>
          <p:nvPr/>
        </p:nvSpPr>
        <p:spPr>
          <a:xfrm>
            <a:off x="1066800" y="1028700"/>
            <a:ext cx="952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보고서 생성</a:t>
            </a:r>
            <a:r>
              <a:rPr lang="en-US" altLang="ko-KR" dirty="0"/>
              <a:t>(</a:t>
            </a:r>
            <a:r>
              <a:rPr lang="ko-KR" altLang="en-US" dirty="0"/>
              <a:t>조건문</a:t>
            </a:r>
            <a:r>
              <a:rPr lang="en-US" altLang="ko-KR" dirty="0"/>
              <a:t>) </a:t>
            </a:r>
            <a:r>
              <a:rPr lang="ko-KR" altLang="en-US" dirty="0"/>
              <a:t>에서는 원본 값 그대로 사용해서 비교 및 설명 문구 </a:t>
            </a:r>
            <a:r>
              <a:rPr lang="ko-KR" altLang="en-US" dirty="0" err="1"/>
              <a:t>생성해야하고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ko-KR" altLang="en-US" dirty="0"/>
              <a:t>정보제공은 원본 값 그대로 출력해서 사용자가 선택한 지역의 핵심 정보를 명확히 보여줄 수 있도록</a:t>
            </a:r>
            <a:r>
              <a:rPr lang="en-US" altLang="ko-KR" dirty="0"/>
              <a:t>(</a:t>
            </a:r>
            <a:r>
              <a:rPr lang="ko-KR" altLang="en-US" dirty="0"/>
              <a:t>예시 현재 </a:t>
            </a:r>
            <a:r>
              <a:rPr lang="en-US" altLang="ko-KR" dirty="0"/>
              <a:t>A</a:t>
            </a:r>
            <a:r>
              <a:rPr lang="ko-KR" altLang="en-US" dirty="0"/>
              <a:t>동 요식업 지출 비중은 </a:t>
            </a:r>
            <a:r>
              <a:rPr lang="en-US" altLang="ko-KR" dirty="0" err="1"/>
              <a:t>oo</a:t>
            </a:r>
            <a:r>
              <a:rPr lang="en-US" altLang="ko-KR" dirty="0"/>
              <a:t>%</a:t>
            </a:r>
            <a:r>
              <a:rPr lang="ko-KR" altLang="en-US" dirty="0"/>
              <a:t>이고 유동인구는 </a:t>
            </a:r>
            <a:r>
              <a:rPr lang="en-US" altLang="ko-KR" dirty="0" err="1"/>
              <a:t>oo</a:t>
            </a:r>
            <a:r>
              <a:rPr lang="ko-KR" altLang="en-US" dirty="0"/>
              <a:t>명입니다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4F64C2B-421E-4DD7-A64F-30C8609FC53D}"/>
              </a:ext>
            </a:extLst>
          </p:cNvPr>
          <p:cNvSpPr txBox="1"/>
          <p:nvPr/>
        </p:nvSpPr>
        <p:spPr>
          <a:xfrm>
            <a:off x="1049547" y="3314700"/>
            <a:ext cx="9525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fastAPI</a:t>
            </a:r>
            <a:r>
              <a:rPr lang="en-US" altLang="ko-KR" dirty="0"/>
              <a:t> : </a:t>
            </a:r>
            <a:r>
              <a:rPr lang="ko-KR" altLang="en-US" dirty="0"/>
              <a:t>파이썬 기반 </a:t>
            </a:r>
            <a:r>
              <a:rPr lang="ko-KR" altLang="en-US" dirty="0" err="1"/>
              <a:t>백엔드</a:t>
            </a:r>
            <a:endParaRPr lang="en-US" altLang="ko-KR" dirty="0"/>
          </a:p>
          <a:p>
            <a:r>
              <a:rPr lang="ko-KR" altLang="en-US" dirty="0" err="1"/>
              <a:t>머신러닝</a:t>
            </a:r>
            <a:r>
              <a:rPr lang="ko-KR" altLang="en-US" dirty="0"/>
              <a:t> 모델은 파이썬</a:t>
            </a:r>
            <a:r>
              <a:rPr lang="en-US" altLang="ko-KR" dirty="0"/>
              <a:t>/Pickle(</a:t>
            </a:r>
            <a:r>
              <a:rPr lang="en-US" altLang="ko-KR" dirty="0" err="1"/>
              <a:t>pkl</a:t>
            </a:r>
            <a:r>
              <a:rPr lang="en-US" altLang="ko-KR" dirty="0"/>
              <a:t>)</a:t>
            </a:r>
            <a:r>
              <a:rPr lang="ko-KR" altLang="en-US" dirty="0"/>
              <a:t>로만 저장 가능</a:t>
            </a:r>
            <a:endParaRPr lang="en-US" altLang="ko-KR" dirty="0"/>
          </a:p>
          <a:p>
            <a:r>
              <a:rPr lang="en-US" altLang="ko-KR" dirty="0"/>
              <a:t>React </a:t>
            </a:r>
            <a:r>
              <a:rPr lang="ko-KR" altLang="en-US" dirty="0"/>
              <a:t>→ </a:t>
            </a:r>
            <a:r>
              <a:rPr lang="en-US" altLang="ko-KR" dirty="0" err="1"/>
              <a:t>SpringBoot</a:t>
            </a:r>
            <a:r>
              <a:rPr lang="en-US" altLang="ko-KR" dirty="0"/>
              <a:t> </a:t>
            </a:r>
            <a:r>
              <a:rPr lang="ko-KR" altLang="en-US" dirty="0"/>
              <a:t>서버 → </a:t>
            </a:r>
            <a:r>
              <a:rPr lang="en-US" altLang="ko-KR" dirty="0" err="1"/>
              <a:t>FastAPI</a:t>
            </a:r>
            <a:r>
              <a:rPr lang="en-US" altLang="ko-KR" dirty="0"/>
              <a:t>(Machine</a:t>
            </a:r>
            <a:r>
              <a:rPr lang="ko-KR" altLang="en-US" dirty="0"/>
              <a:t> </a:t>
            </a:r>
            <a:r>
              <a:rPr lang="en-US" altLang="ko-KR" dirty="0"/>
              <a:t>Learning </a:t>
            </a:r>
            <a:r>
              <a:rPr lang="ko-KR" altLang="en-US" dirty="0"/>
              <a:t>서버</a:t>
            </a:r>
            <a:r>
              <a:rPr lang="en-US" altLang="ko-KR" dirty="0"/>
              <a:t>) </a:t>
            </a:r>
            <a:r>
              <a:rPr lang="ko-KR" altLang="en-US" dirty="0"/>
              <a:t>→ 모델 예측</a:t>
            </a:r>
            <a:endParaRPr lang="en-US" altLang="ko-KR" dirty="0"/>
          </a:p>
          <a:p>
            <a:r>
              <a:rPr lang="en-US" altLang="ko-KR" dirty="0" err="1"/>
              <a:t>fastAPI</a:t>
            </a:r>
            <a:r>
              <a:rPr lang="en-US" altLang="ko-KR" dirty="0"/>
              <a:t> </a:t>
            </a:r>
            <a:r>
              <a:rPr lang="ko-KR" altLang="en-US" dirty="0"/>
              <a:t>는 파이썬 모델 로드</a:t>
            </a:r>
            <a:r>
              <a:rPr lang="en-US" altLang="ko-KR" dirty="0"/>
              <a:t>, </a:t>
            </a:r>
            <a:r>
              <a:rPr lang="ko-KR" altLang="en-US" dirty="0" err="1"/>
              <a:t>입력데이터받기</a:t>
            </a:r>
            <a:r>
              <a:rPr lang="en-US" altLang="ko-KR" dirty="0"/>
              <a:t>(JSON), </a:t>
            </a:r>
            <a:r>
              <a:rPr lang="ko-KR" altLang="en-US" dirty="0" err="1"/>
              <a:t>예측값반환</a:t>
            </a:r>
            <a:r>
              <a:rPr lang="en-US" altLang="ko-KR" dirty="0"/>
              <a:t>(JSON)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2365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6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06</a:t>
            </a:r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xmlns="" id="{C6464847-34D4-4614-AEDA-C387F7125F5D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xmlns="" id="{19594D45-1E6D-4B0D-997F-EC22E1DF48DC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Page Details</a:t>
            </a:r>
          </a:p>
        </p:txBody>
      </p:sp>
      <p:sp>
        <p:nvSpPr>
          <p:cNvPr id="33" name="TextBox 7">
            <a:extLst>
              <a:ext uri="{FF2B5EF4-FFF2-40B4-BE49-F238E27FC236}">
                <a16:creationId xmlns:a16="http://schemas.microsoft.com/office/drawing/2014/main" xmlns="" id="{8E95FE82-BF91-47DF-9E8F-DA2CD620E65F}"/>
              </a:ext>
            </a:extLst>
          </p:cNvPr>
          <p:cNvSpPr txBox="1"/>
          <p:nvPr/>
        </p:nvSpPr>
        <p:spPr>
          <a:xfrm>
            <a:off x="7391400" y="3314700"/>
            <a:ext cx="7402861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핵심 기능 소개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(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웹사이트 캡처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32414" y="2276643"/>
            <a:ext cx="6901789" cy="6164671"/>
            <a:chOff x="0" y="0"/>
            <a:chExt cx="18043892" cy="161167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43892" cy="16116788"/>
            </a:xfrm>
            <a:custGeom>
              <a:avLst/>
              <a:gdLst/>
              <a:ahLst/>
              <a:cxnLst/>
              <a:rect l="l" t="t" r="r" b="b"/>
              <a:pathLst>
                <a:path w="18043892" h="16116788">
                  <a:moveTo>
                    <a:pt x="16548373" y="1773499"/>
                  </a:moveTo>
                  <a:lnTo>
                    <a:pt x="16288376" y="1773499"/>
                  </a:lnTo>
                  <a:lnTo>
                    <a:pt x="16288376" y="1591625"/>
                  </a:lnTo>
                  <a:cubicBezTo>
                    <a:pt x="16288376" y="1169500"/>
                    <a:pt x="16100637" y="764663"/>
                    <a:pt x="15766459" y="466175"/>
                  </a:cubicBezTo>
                  <a:cubicBezTo>
                    <a:pt x="15432280" y="167687"/>
                    <a:pt x="14979036" y="-1"/>
                    <a:pt x="14506437" y="0"/>
                  </a:cubicBezTo>
                  <a:lnTo>
                    <a:pt x="3537455" y="0"/>
                  </a:lnTo>
                  <a:cubicBezTo>
                    <a:pt x="3064855" y="0"/>
                    <a:pt x="2611612" y="167688"/>
                    <a:pt x="2277433" y="466176"/>
                  </a:cubicBezTo>
                  <a:cubicBezTo>
                    <a:pt x="1943255" y="764663"/>
                    <a:pt x="1755515" y="1169500"/>
                    <a:pt x="1755515" y="1591625"/>
                  </a:cubicBezTo>
                  <a:lnTo>
                    <a:pt x="1755515" y="1773499"/>
                  </a:lnTo>
                  <a:lnTo>
                    <a:pt x="1495520" y="1773499"/>
                  </a:lnTo>
                  <a:cubicBezTo>
                    <a:pt x="1098883" y="1773499"/>
                    <a:pt x="718491" y="1914234"/>
                    <a:pt x="438027" y="2164745"/>
                  </a:cubicBezTo>
                  <a:cubicBezTo>
                    <a:pt x="157563" y="2415256"/>
                    <a:pt x="0" y="2755022"/>
                    <a:pt x="0" y="3109297"/>
                  </a:cubicBezTo>
                  <a:lnTo>
                    <a:pt x="0" y="13007491"/>
                  </a:lnTo>
                  <a:cubicBezTo>
                    <a:pt x="0" y="13361766"/>
                    <a:pt x="157563" y="13701533"/>
                    <a:pt x="438027" y="13952043"/>
                  </a:cubicBezTo>
                  <a:cubicBezTo>
                    <a:pt x="718491" y="14202553"/>
                    <a:pt x="1098883" y="14343289"/>
                    <a:pt x="1495520" y="14343287"/>
                  </a:cubicBezTo>
                  <a:lnTo>
                    <a:pt x="1755515" y="14343287"/>
                  </a:lnTo>
                  <a:lnTo>
                    <a:pt x="1755515" y="14525163"/>
                  </a:lnTo>
                  <a:cubicBezTo>
                    <a:pt x="1755516" y="15404193"/>
                    <a:pt x="2553318" y="16116788"/>
                    <a:pt x="3537455" y="16116788"/>
                  </a:cubicBezTo>
                  <a:lnTo>
                    <a:pt x="14506437" y="16116788"/>
                  </a:lnTo>
                  <a:cubicBezTo>
                    <a:pt x="14979036" y="16116788"/>
                    <a:pt x="15432280" y="15949099"/>
                    <a:pt x="15766459" y="15650614"/>
                  </a:cubicBezTo>
                  <a:cubicBezTo>
                    <a:pt x="16100637" y="15352125"/>
                    <a:pt x="16288376" y="14947288"/>
                    <a:pt x="16288376" y="14525163"/>
                  </a:cubicBezTo>
                  <a:lnTo>
                    <a:pt x="16288376" y="14343287"/>
                  </a:lnTo>
                  <a:lnTo>
                    <a:pt x="16548373" y="14343287"/>
                  </a:lnTo>
                  <a:cubicBezTo>
                    <a:pt x="16945009" y="14343287"/>
                    <a:pt x="17325400" y="14202552"/>
                    <a:pt x="17605866" y="13952041"/>
                  </a:cubicBezTo>
                  <a:cubicBezTo>
                    <a:pt x="17886330" y="13701533"/>
                    <a:pt x="18043892" y="13361766"/>
                    <a:pt x="18043892" y="13007491"/>
                  </a:cubicBezTo>
                  <a:lnTo>
                    <a:pt x="18043892" y="3109297"/>
                  </a:lnTo>
                  <a:cubicBezTo>
                    <a:pt x="18043892" y="2755022"/>
                    <a:pt x="17886330" y="2415256"/>
                    <a:pt x="17605866" y="2164745"/>
                  </a:cubicBezTo>
                  <a:cubicBezTo>
                    <a:pt x="17325400" y="1914235"/>
                    <a:pt x="16945009" y="1773499"/>
                    <a:pt x="16548373" y="1773499"/>
                  </a:cubicBezTo>
                  <a:close/>
                </a:path>
              </a:pathLst>
            </a:custGeom>
            <a:blipFill>
              <a:blip r:embed="rId2"/>
              <a:stretch>
                <a:fillRect l="-17031" r="-1703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839942" y="7477125"/>
            <a:ext cx="5672413" cy="1293869"/>
            <a:chOff x="0" y="0"/>
            <a:chExt cx="1493969" cy="3407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93969" cy="340772"/>
            </a:xfrm>
            <a:custGeom>
              <a:avLst/>
              <a:gdLst/>
              <a:ahLst/>
              <a:cxnLst/>
              <a:rect l="l" t="t" r="r" b="b"/>
              <a:pathLst>
                <a:path w="1493969" h="340772">
                  <a:moveTo>
                    <a:pt x="69607" y="0"/>
                  </a:moveTo>
                  <a:lnTo>
                    <a:pt x="1424362" y="0"/>
                  </a:lnTo>
                  <a:cubicBezTo>
                    <a:pt x="1442823" y="0"/>
                    <a:pt x="1460528" y="7334"/>
                    <a:pt x="1473581" y="20387"/>
                  </a:cubicBezTo>
                  <a:cubicBezTo>
                    <a:pt x="1486635" y="33441"/>
                    <a:pt x="1493969" y="51146"/>
                    <a:pt x="1493969" y="69607"/>
                  </a:cubicBezTo>
                  <a:lnTo>
                    <a:pt x="1493969" y="271165"/>
                  </a:lnTo>
                  <a:cubicBezTo>
                    <a:pt x="1493969" y="289626"/>
                    <a:pt x="1486635" y="307331"/>
                    <a:pt x="1473581" y="320385"/>
                  </a:cubicBezTo>
                  <a:cubicBezTo>
                    <a:pt x="1460528" y="333439"/>
                    <a:pt x="1442823" y="340772"/>
                    <a:pt x="1424362" y="340772"/>
                  </a:cubicBezTo>
                  <a:lnTo>
                    <a:pt x="69607" y="340772"/>
                  </a:lnTo>
                  <a:cubicBezTo>
                    <a:pt x="51146" y="340772"/>
                    <a:pt x="33441" y="333439"/>
                    <a:pt x="20387" y="320385"/>
                  </a:cubicBezTo>
                  <a:cubicBezTo>
                    <a:pt x="7334" y="307331"/>
                    <a:pt x="0" y="289626"/>
                    <a:pt x="0" y="271165"/>
                  </a:cubicBezTo>
                  <a:lnTo>
                    <a:pt x="0" y="69607"/>
                  </a:lnTo>
                  <a:cubicBezTo>
                    <a:pt x="0" y="51146"/>
                    <a:pt x="7334" y="33441"/>
                    <a:pt x="20387" y="20387"/>
                  </a:cubicBezTo>
                  <a:cubicBezTo>
                    <a:pt x="33441" y="7334"/>
                    <a:pt x="51146" y="0"/>
                    <a:pt x="6960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28575"/>
              <a:ext cx="1493969" cy="312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255268" y="7748140"/>
            <a:ext cx="4874346" cy="375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859"/>
              </a:lnSpc>
            </a:pPr>
            <a:r>
              <a:rPr lang="en-US" sz="2599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Hanover and Tyke Art Gallery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55268" y="8163797"/>
            <a:ext cx="428307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420"/>
              </a:lnSpc>
            </a:pPr>
            <a:r>
              <a:rPr lang="en-US" sz="220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123 ANYWHERE ST., ANY CITY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39942" y="5007710"/>
            <a:ext cx="6850128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r>
              <a:rPr lang="en-US" sz="2199" u="none" strike="noStrike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Hanover and Tyke Building will be the location for this year’s event.</a:t>
            </a:r>
          </a:p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endParaRPr lang="en-US" sz="2199" u="none" strike="noStrike" dirty="0">
              <a:solidFill>
                <a:srgbClr val="1351AA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r>
              <a:rPr lang="en-US" sz="2199" u="none" strike="noStrike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Considering the large capacity and strategic location near the city center, we believe this building is the best venue for our event activities.</a:t>
            </a:r>
          </a:p>
        </p:txBody>
      </p:sp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07</a:t>
            </a: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xmlns="" id="{E9DD8711-B95D-4537-9A41-575D5EE1ADE2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xmlns="" id="{50F7EE36-33A5-4317-8B01-1C0830204365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Demo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6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08</a:t>
            </a:r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xmlns="" id="{C6464847-34D4-4614-AEDA-C387F7125F5D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Conclusion</a:t>
            </a: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xmlns="" id="{19594D45-1E6D-4B0D-997F-EC22E1DF48DC}"/>
              </a:ext>
            </a:extLst>
          </p:cNvPr>
          <p:cNvSpPr txBox="1"/>
          <p:nvPr/>
        </p:nvSpPr>
        <p:spPr>
          <a:xfrm>
            <a:off x="609599" y="2074444"/>
            <a:ext cx="7150199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Review of Development Challenges &amp; Future Work</a:t>
            </a:r>
          </a:p>
        </p:txBody>
      </p:sp>
      <p:sp>
        <p:nvSpPr>
          <p:cNvPr id="33" name="TextBox 7">
            <a:extLst>
              <a:ext uri="{FF2B5EF4-FFF2-40B4-BE49-F238E27FC236}">
                <a16:creationId xmlns:a16="http://schemas.microsoft.com/office/drawing/2014/main" xmlns="" id="{8E95FE82-BF91-47DF-9E8F-DA2CD620E65F}"/>
              </a:ext>
            </a:extLst>
          </p:cNvPr>
          <p:cNvSpPr txBox="1"/>
          <p:nvPr/>
        </p:nvSpPr>
        <p:spPr>
          <a:xfrm>
            <a:off x="6858000" y="4610100"/>
            <a:ext cx="7402861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느낀점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,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</a:t>
            </a:r>
            <a:r>
              <a:rPr lang="ko-KR" altLang="en-US" sz="2199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부족했던점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, 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향후 계획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(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보충작업같이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  <a:endParaRPr lang="en-US" altLang="ko-KR" sz="2199" u="none" strike="noStrike" dirty="0">
              <a:solidFill>
                <a:srgbClr val="E3E2DE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</p:txBody>
      </p:sp>
    </p:spTree>
    <p:extLst>
      <p:ext uri="{BB962C8B-B14F-4D97-AF65-F5344CB8AC3E}">
        <p14:creationId xmlns:p14="http://schemas.microsoft.com/office/powerpoint/2010/main" val="7935363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>
            <a:extLst>
              <a:ext uri="{FF2B5EF4-FFF2-40B4-BE49-F238E27FC236}">
                <a16:creationId xmlns:a16="http://schemas.microsoft.com/office/drawing/2014/main" xmlns="" id="{FC3C496D-495F-41A8-9D99-A4FBB792FE4F}"/>
              </a:ext>
            </a:extLst>
          </p:cNvPr>
          <p:cNvGrpSpPr/>
          <p:nvPr/>
        </p:nvGrpSpPr>
        <p:grpSpPr>
          <a:xfrm>
            <a:off x="609600" y="266700"/>
            <a:ext cx="17145000" cy="9829800"/>
            <a:chOff x="0" y="0"/>
            <a:chExt cx="33020002" cy="18206546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xmlns="" id="{782A6BE1-E629-449A-80CC-B7751B569368}"/>
                </a:ext>
              </a:extLst>
            </p:cNvPr>
            <p:cNvSpPr/>
            <p:nvPr/>
          </p:nvSpPr>
          <p:spPr>
            <a:xfrm>
              <a:off x="0" y="0"/>
              <a:ext cx="33020002" cy="18206546"/>
            </a:xfrm>
            <a:custGeom>
              <a:avLst/>
              <a:gdLst/>
              <a:ahLst/>
              <a:cxnLst/>
              <a:rect l="l" t="t" r="r" b="b"/>
              <a:pathLst>
                <a:path w="12749938" h="18206546">
                  <a:moveTo>
                    <a:pt x="11693193" y="2003457"/>
                  </a:moveTo>
                  <a:lnTo>
                    <a:pt x="11509478" y="2003457"/>
                  </a:lnTo>
                  <a:lnTo>
                    <a:pt x="11509478" y="1798001"/>
                  </a:lnTo>
                  <a:cubicBezTo>
                    <a:pt x="11509478" y="1321141"/>
                    <a:pt x="11376821" y="863812"/>
                    <a:pt x="11140687" y="526621"/>
                  </a:cubicBezTo>
                  <a:cubicBezTo>
                    <a:pt x="10904555" y="189430"/>
                    <a:pt x="10584290" y="-1"/>
                    <a:pt x="10250347" y="0"/>
                  </a:cubicBezTo>
                  <a:lnTo>
                    <a:pt x="2499590" y="0"/>
                  </a:lnTo>
                  <a:cubicBezTo>
                    <a:pt x="2165648" y="0"/>
                    <a:pt x="1845383" y="189431"/>
                    <a:pt x="1609250" y="526622"/>
                  </a:cubicBezTo>
                  <a:cubicBezTo>
                    <a:pt x="1373117" y="863812"/>
                    <a:pt x="1240459" y="1321141"/>
                    <a:pt x="1240459" y="1798001"/>
                  </a:cubicBezTo>
                  <a:lnTo>
                    <a:pt x="1240459" y="2003457"/>
                  </a:lnTo>
                  <a:lnTo>
                    <a:pt x="1056744" y="2003457"/>
                  </a:lnTo>
                  <a:cubicBezTo>
                    <a:pt x="776478" y="2003457"/>
                    <a:pt x="507691" y="2162440"/>
                    <a:pt x="309513" y="2445433"/>
                  </a:cubicBezTo>
                  <a:cubicBezTo>
                    <a:pt x="111335" y="2728426"/>
                    <a:pt x="0" y="3112247"/>
                    <a:pt x="0" y="3512459"/>
                  </a:cubicBezTo>
                  <a:lnTo>
                    <a:pt x="0" y="14694088"/>
                  </a:lnTo>
                  <a:cubicBezTo>
                    <a:pt x="0" y="15094299"/>
                    <a:pt x="111335" y="15478120"/>
                    <a:pt x="309513" y="15761112"/>
                  </a:cubicBezTo>
                  <a:cubicBezTo>
                    <a:pt x="507691" y="16044104"/>
                    <a:pt x="776478" y="16203089"/>
                    <a:pt x="1056744" y="16203087"/>
                  </a:cubicBezTo>
                  <a:lnTo>
                    <a:pt x="1240459" y="16203087"/>
                  </a:lnTo>
                  <a:lnTo>
                    <a:pt x="1240459" y="16408544"/>
                  </a:lnTo>
                  <a:cubicBezTo>
                    <a:pt x="1240460" y="17401553"/>
                    <a:pt x="1804192" y="18206546"/>
                    <a:pt x="2499590" y="18206546"/>
                  </a:cubicBezTo>
                  <a:lnTo>
                    <a:pt x="10250347" y="18206546"/>
                  </a:lnTo>
                  <a:cubicBezTo>
                    <a:pt x="10584290" y="18206546"/>
                    <a:pt x="10904555" y="18017114"/>
                    <a:pt x="11140687" y="17679925"/>
                  </a:cubicBezTo>
                  <a:cubicBezTo>
                    <a:pt x="11376820" y="17342734"/>
                    <a:pt x="11509478" y="16885405"/>
                    <a:pt x="11509478" y="16408544"/>
                  </a:cubicBezTo>
                  <a:lnTo>
                    <a:pt x="11509478" y="16203087"/>
                  </a:lnTo>
                  <a:lnTo>
                    <a:pt x="11693193" y="16203087"/>
                  </a:lnTo>
                  <a:cubicBezTo>
                    <a:pt x="11973460" y="16203087"/>
                    <a:pt x="12242247" y="16044104"/>
                    <a:pt x="12440425" y="15761111"/>
                  </a:cubicBezTo>
                  <a:cubicBezTo>
                    <a:pt x="12638602" y="15478120"/>
                    <a:pt x="12749938" y="15094299"/>
                    <a:pt x="12749938" y="14694088"/>
                  </a:cubicBezTo>
                  <a:lnTo>
                    <a:pt x="12749938" y="3512459"/>
                  </a:lnTo>
                  <a:cubicBezTo>
                    <a:pt x="12749938" y="3112247"/>
                    <a:pt x="12638602" y="2728426"/>
                    <a:pt x="12440425" y="2445433"/>
                  </a:cubicBezTo>
                  <a:cubicBezTo>
                    <a:pt x="12242247" y="2162441"/>
                    <a:pt x="11973460" y="2003457"/>
                    <a:pt x="11693193" y="2003457"/>
                  </a:cubicBezTo>
                  <a:close/>
                </a:path>
              </a:pathLst>
            </a:cu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64171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6446933" y="-19514"/>
            <a:ext cx="869053" cy="1860582"/>
            <a:chOff x="0" y="0"/>
            <a:chExt cx="228886" cy="4900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886" cy="490030"/>
            </a:xfrm>
            <a:custGeom>
              <a:avLst/>
              <a:gdLst/>
              <a:ahLst/>
              <a:cxnLst/>
              <a:rect l="l" t="t" r="r" b="b"/>
              <a:pathLst>
                <a:path w="228886" h="490030">
                  <a:moveTo>
                    <a:pt x="114443" y="0"/>
                  </a:moveTo>
                  <a:lnTo>
                    <a:pt x="114443" y="0"/>
                  </a:lnTo>
                  <a:cubicBezTo>
                    <a:pt x="144795" y="0"/>
                    <a:pt x="173904" y="12057"/>
                    <a:pt x="195367" y="33520"/>
                  </a:cubicBezTo>
                  <a:cubicBezTo>
                    <a:pt x="216829" y="54982"/>
                    <a:pt x="228886" y="84091"/>
                    <a:pt x="228886" y="114443"/>
                  </a:cubicBezTo>
                  <a:lnTo>
                    <a:pt x="228886" y="375587"/>
                  </a:lnTo>
                  <a:cubicBezTo>
                    <a:pt x="228886" y="405939"/>
                    <a:pt x="216829" y="435048"/>
                    <a:pt x="195367" y="456510"/>
                  </a:cubicBezTo>
                  <a:cubicBezTo>
                    <a:pt x="173904" y="477972"/>
                    <a:pt x="144795" y="490030"/>
                    <a:pt x="114443" y="490030"/>
                  </a:cubicBezTo>
                  <a:lnTo>
                    <a:pt x="114443" y="490030"/>
                  </a:lnTo>
                  <a:cubicBezTo>
                    <a:pt x="84091" y="490030"/>
                    <a:pt x="54982" y="477972"/>
                    <a:pt x="33520" y="456510"/>
                  </a:cubicBezTo>
                  <a:cubicBezTo>
                    <a:pt x="12057" y="435048"/>
                    <a:pt x="0" y="405939"/>
                    <a:pt x="0" y="375587"/>
                  </a:cubicBezTo>
                  <a:lnTo>
                    <a:pt x="0" y="114443"/>
                  </a:lnTo>
                  <a:cubicBezTo>
                    <a:pt x="0" y="84091"/>
                    <a:pt x="12057" y="54982"/>
                    <a:pt x="33520" y="33520"/>
                  </a:cubicBezTo>
                  <a:cubicBezTo>
                    <a:pt x="54982" y="12057"/>
                    <a:pt x="84091" y="0"/>
                    <a:pt x="1144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228886" cy="49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244690" y="748851"/>
            <a:ext cx="1273538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  <a:spcBef>
                <a:spcPct val="0"/>
              </a:spcBef>
            </a:pPr>
            <a:r>
              <a:rPr lang="en-US" sz="3000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2025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166102" y="4133091"/>
            <a:ext cx="5645648" cy="5677659"/>
            <a:chOff x="0" y="0"/>
            <a:chExt cx="13638667" cy="13716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638667" cy="13716000"/>
            </a:xfrm>
            <a:custGeom>
              <a:avLst/>
              <a:gdLst/>
              <a:ahLst/>
              <a:cxnLst/>
              <a:rect l="l" t="t" r="r" b="b"/>
              <a:pathLst>
                <a:path w="13638667" h="13716000">
                  <a:moveTo>
                    <a:pt x="6819327" y="0"/>
                  </a:moveTo>
                  <a:lnTo>
                    <a:pt x="6819341" y="0"/>
                  </a:lnTo>
                  <a:cubicBezTo>
                    <a:pt x="10585552" y="1"/>
                    <a:pt x="13638667" y="3070429"/>
                    <a:pt x="13638667" y="6857994"/>
                  </a:cubicBezTo>
                  <a:lnTo>
                    <a:pt x="13638667" y="13716000"/>
                  </a:lnTo>
                  <a:lnTo>
                    <a:pt x="0" y="13716000"/>
                  </a:lnTo>
                  <a:lnTo>
                    <a:pt x="0" y="6857994"/>
                  </a:lnTo>
                  <a:cubicBezTo>
                    <a:pt x="0" y="3070428"/>
                    <a:pt x="3053117" y="0"/>
                    <a:pt x="6819327" y="0"/>
                  </a:cubicBezTo>
                  <a:close/>
                </a:path>
              </a:pathLst>
            </a:custGeom>
            <a:blipFill>
              <a:blip r:embed="rId2"/>
              <a:stretch>
                <a:fillRect t="-24577" b="-24577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6314639" y="4133091"/>
            <a:ext cx="5645648" cy="5677659"/>
            <a:chOff x="0" y="0"/>
            <a:chExt cx="13638667" cy="13716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638667" cy="13716000"/>
            </a:xfrm>
            <a:custGeom>
              <a:avLst/>
              <a:gdLst/>
              <a:ahLst/>
              <a:cxnLst/>
              <a:rect l="l" t="t" r="r" b="b"/>
              <a:pathLst>
                <a:path w="13638667" h="13716000">
                  <a:moveTo>
                    <a:pt x="6819327" y="0"/>
                  </a:moveTo>
                  <a:lnTo>
                    <a:pt x="6819341" y="0"/>
                  </a:lnTo>
                  <a:cubicBezTo>
                    <a:pt x="10585552" y="1"/>
                    <a:pt x="13638667" y="3070429"/>
                    <a:pt x="13638667" y="6857994"/>
                  </a:cubicBezTo>
                  <a:lnTo>
                    <a:pt x="13638667" y="13716000"/>
                  </a:lnTo>
                  <a:lnTo>
                    <a:pt x="0" y="13716000"/>
                  </a:lnTo>
                  <a:lnTo>
                    <a:pt x="0" y="6857994"/>
                  </a:lnTo>
                  <a:cubicBezTo>
                    <a:pt x="0" y="3070428"/>
                    <a:pt x="3053117" y="0"/>
                    <a:pt x="6819327" y="0"/>
                  </a:cubicBezTo>
                  <a:close/>
                </a:path>
              </a:pathLst>
            </a:custGeom>
            <a:blipFill>
              <a:blip r:embed="rId3"/>
              <a:stretch>
                <a:fillRect l="-25425" r="-25425"/>
              </a:stretch>
            </a:blipFill>
          </p:spPr>
        </p:sp>
      </p:grpSp>
      <p:sp>
        <p:nvSpPr>
          <p:cNvPr id="22" name="TextBox 6">
            <a:extLst>
              <a:ext uri="{FF2B5EF4-FFF2-40B4-BE49-F238E27FC236}">
                <a16:creationId xmlns:a16="http://schemas.microsoft.com/office/drawing/2014/main" xmlns="" id="{96342869-0E26-4CD5-9BBA-CB3356ABB3B5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Conclusion</a:t>
            </a:r>
          </a:p>
        </p:txBody>
      </p:sp>
      <p:sp>
        <p:nvSpPr>
          <p:cNvPr id="23" name="TextBox 11">
            <a:extLst>
              <a:ext uri="{FF2B5EF4-FFF2-40B4-BE49-F238E27FC236}">
                <a16:creationId xmlns:a16="http://schemas.microsoft.com/office/drawing/2014/main" xmlns="" id="{2E3520C3-EB4E-482D-8BD5-0090C08A76CC}"/>
              </a:ext>
            </a:extLst>
          </p:cNvPr>
          <p:cNvSpPr txBox="1"/>
          <p:nvPr/>
        </p:nvSpPr>
        <p:spPr>
          <a:xfrm>
            <a:off x="609599" y="2074444"/>
            <a:ext cx="7150199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Q&amp;A</a:t>
            </a:r>
          </a:p>
        </p:txBody>
      </p:sp>
      <p:sp>
        <p:nvSpPr>
          <p:cNvPr id="24" name="TextBox 5">
            <a:extLst>
              <a:ext uri="{FF2B5EF4-FFF2-40B4-BE49-F238E27FC236}">
                <a16:creationId xmlns:a16="http://schemas.microsoft.com/office/drawing/2014/main" xmlns="" id="{12794E94-A145-47DF-8264-3117B838175D}"/>
              </a:ext>
            </a:extLst>
          </p:cNvPr>
          <p:cNvSpPr txBox="1"/>
          <p:nvPr/>
        </p:nvSpPr>
        <p:spPr>
          <a:xfrm>
            <a:off x="2057400" y="1978486"/>
            <a:ext cx="13694614" cy="7181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28"/>
              </a:lnSpc>
            </a:pPr>
            <a: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THANK</a:t>
            </a:r>
            <a:b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</a:br>
            <a: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1000" y="4681566"/>
            <a:ext cx="8372906" cy="5770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144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Table</a:t>
            </a:r>
          </a:p>
          <a:p>
            <a:pPr algn="l">
              <a:lnSpc>
                <a:spcPts val="15000"/>
              </a:lnSpc>
            </a:pPr>
            <a:r>
              <a:rPr lang="en-US" sz="144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of Contents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xmlns="" id="{8A2CAD81-5D62-4B6D-992C-F44FD3C98230}"/>
              </a:ext>
            </a:extLst>
          </p:cNvPr>
          <p:cNvGrpSpPr/>
          <p:nvPr/>
        </p:nvGrpSpPr>
        <p:grpSpPr>
          <a:xfrm>
            <a:off x="6902976" y="830929"/>
            <a:ext cx="5261266" cy="1820729"/>
            <a:chOff x="8077200" y="839025"/>
            <a:chExt cx="5261266" cy="1820729"/>
          </a:xfrm>
        </p:grpSpPr>
        <p:grpSp>
          <p:nvGrpSpPr>
            <p:cNvPr id="3" name="Group 3"/>
            <p:cNvGrpSpPr/>
            <p:nvPr/>
          </p:nvGrpSpPr>
          <p:grpSpPr>
            <a:xfrm>
              <a:off x="8077200" y="839025"/>
              <a:ext cx="5261266" cy="1067513"/>
              <a:chOff x="0" y="0"/>
              <a:chExt cx="7015022" cy="1423351"/>
            </a:xfrm>
          </p:grpSpPr>
          <p:grpSp>
            <p:nvGrpSpPr>
              <p:cNvPr id="4" name="Group 4"/>
              <p:cNvGrpSpPr/>
              <p:nvPr/>
            </p:nvGrpSpPr>
            <p:grpSpPr>
              <a:xfrm>
                <a:off x="0" y="0"/>
                <a:ext cx="7015022" cy="1423351"/>
                <a:chOff x="0" y="0"/>
                <a:chExt cx="1195732" cy="242615"/>
              </a:xfrm>
            </p:grpSpPr>
            <p:sp>
              <p:nvSpPr>
                <p:cNvPr id="5" name="Freeform 5"/>
                <p:cNvSpPr/>
                <p:nvPr/>
              </p:nvSpPr>
              <p:spPr>
                <a:xfrm>
                  <a:off x="0" y="0"/>
                  <a:ext cx="1195732" cy="2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</p:sp>
            <p:sp>
              <p:nvSpPr>
                <p:cNvPr id="6" name="TextBox 6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/>
                </a:p>
              </p:txBody>
            </p:sp>
          </p:grpSp>
          <p:sp>
            <p:nvSpPr>
              <p:cNvPr id="7" name="TextBox 7"/>
              <p:cNvSpPr txBox="1"/>
              <p:nvPr/>
            </p:nvSpPr>
            <p:spPr>
              <a:xfrm>
                <a:off x="786529" y="461801"/>
                <a:ext cx="5475830" cy="65510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INTRODUCTION</a:t>
                </a:r>
              </a:p>
            </p:txBody>
          </p:sp>
        </p:grpSp>
        <p:sp>
          <p:nvSpPr>
            <p:cNvPr id="29" name="TextBox 7">
              <a:extLst>
                <a:ext uri="{FF2B5EF4-FFF2-40B4-BE49-F238E27FC236}">
                  <a16:creationId xmlns:a16="http://schemas.microsoft.com/office/drawing/2014/main" xmlns="" id="{2BCFC919-39A6-480F-A4E6-73CE00963AD8}"/>
                </a:ext>
              </a:extLst>
            </p:cNvPr>
            <p:cNvSpPr txBox="1"/>
            <p:nvPr/>
          </p:nvSpPr>
          <p:spPr>
            <a:xfrm>
              <a:off x="8764621" y="2044201"/>
              <a:ext cx="4106872" cy="615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Team Members / Roles</a:t>
              </a: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/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Motivation</a:t>
              </a:r>
              <a:r>
                <a:rPr lang="ko-KR" alt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 </a:t>
              </a: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for</a:t>
              </a:r>
              <a:r>
                <a:rPr lang="ko-KR" alt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 </a:t>
              </a: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Development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xmlns="" id="{63391B2F-A85B-47FF-99D1-558C58CC26B3}"/>
              </a:ext>
            </a:extLst>
          </p:cNvPr>
          <p:cNvGrpSpPr/>
          <p:nvPr/>
        </p:nvGrpSpPr>
        <p:grpSpPr>
          <a:xfrm>
            <a:off x="9443613" y="2806326"/>
            <a:ext cx="8216983" cy="2490793"/>
            <a:chOff x="7632614" y="2905965"/>
            <a:chExt cx="8216983" cy="2490793"/>
          </a:xfrm>
        </p:grpSpPr>
        <p:grpSp>
          <p:nvGrpSpPr>
            <p:cNvPr id="33" name="Group 33"/>
            <p:cNvGrpSpPr/>
            <p:nvPr/>
          </p:nvGrpSpPr>
          <p:grpSpPr>
            <a:xfrm>
              <a:off x="7632614" y="2905965"/>
              <a:ext cx="8216983" cy="1210714"/>
              <a:chOff x="0" y="-111761"/>
              <a:chExt cx="8978566" cy="1535112"/>
            </a:xfrm>
          </p:grpSpPr>
          <p:grpSp>
            <p:nvGrpSpPr>
              <p:cNvPr id="34" name="Group 34"/>
              <p:cNvGrpSpPr/>
              <p:nvPr/>
            </p:nvGrpSpPr>
            <p:grpSpPr>
              <a:xfrm>
                <a:off x="0" y="-111761"/>
                <a:ext cx="8978566" cy="1535112"/>
                <a:chOff x="0" y="-19050"/>
                <a:chExt cx="1530424" cy="261665"/>
              </a:xfrm>
            </p:grpSpPr>
            <p:sp>
              <p:nvSpPr>
                <p:cNvPr id="35" name="Freeform 35"/>
                <p:cNvSpPr/>
                <p:nvPr/>
              </p:nvSpPr>
              <p:spPr>
                <a:xfrm>
                  <a:off x="59921" y="-4441"/>
                  <a:ext cx="1470503" cy="230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  <p:sp>
              <p:nvSpPr>
                <p:cNvPr id="36" name="TextBox 36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 dirty="0"/>
                </a:p>
              </p:txBody>
            </p:sp>
          </p:grpSp>
          <p:sp>
            <p:nvSpPr>
              <p:cNvPr id="37" name="TextBox 37"/>
              <p:cNvSpPr txBox="1"/>
              <p:nvPr/>
            </p:nvSpPr>
            <p:spPr>
              <a:xfrm>
                <a:off x="554889" y="398403"/>
                <a:ext cx="8347744" cy="598453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PROJECT DEFINITION &amp; GOALS</a:t>
                </a:r>
              </a:p>
            </p:txBody>
          </p:sp>
        </p:grpSp>
        <p:sp>
          <p:nvSpPr>
            <p:cNvPr id="30" name="TextBox 7">
              <a:extLst>
                <a:ext uri="{FF2B5EF4-FFF2-40B4-BE49-F238E27FC236}">
                  <a16:creationId xmlns:a16="http://schemas.microsoft.com/office/drawing/2014/main" xmlns="" id="{52154BD1-50A7-44F8-954E-4F5772E83206}"/>
                </a:ext>
              </a:extLst>
            </p:cNvPr>
            <p:cNvSpPr txBox="1"/>
            <p:nvPr/>
          </p:nvSpPr>
          <p:spPr>
            <a:xfrm>
              <a:off x="10370569" y="4165652"/>
              <a:ext cx="3062791" cy="12311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Topic Selection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ERD</a:t>
              </a: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/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Technology Stack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Development Schedule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xmlns="" id="{33F6F0EA-C1AD-40C4-B0AF-5746221B80BF}"/>
              </a:ext>
            </a:extLst>
          </p:cNvPr>
          <p:cNvGrpSpPr/>
          <p:nvPr/>
        </p:nvGrpSpPr>
        <p:grpSpPr>
          <a:xfrm>
            <a:off x="7062860" y="5477078"/>
            <a:ext cx="7895265" cy="2126289"/>
            <a:chOff x="7954333" y="5590558"/>
            <a:chExt cx="7895265" cy="2126289"/>
          </a:xfrm>
        </p:grpSpPr>
        <p:grpSp>
          <p:nvGrpSpPr>
            <p:cNvPr id="13" name="Group 13"/>
            <p:cNvGrpSpPr/>
            <p:nvPr/>
          </p:nvGrpSpPr>
          <p:grpSpPr>
            <a:xfrm>
              <a:off x="7954333" y="5590558"/>
              <a:ext cx="7895265" cy="1067513"/>
              <a:chOff x="-1" y="1"/>
              <a:chExt cx="4923426" cy="2326213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-1" y="1"/>
                <a:ext cx="4923426" cy="2326213"/>
              </a:xfrm>
              <a:custGeom>
                <a:avLst/>
                <a:gdLst/>
                <a:ahLst/>
                <a:cxnLst/>
                <a:rect l="l" t="t" r="r" b="b"/>
                <a:pathLst>
                  <a:path w="1195732" h="242615">
                    <a:moveTo>
                      <a:pt x="75046" y="0"/>
                    </a:moveTo>
                    <a:lnTo>
                      <a:pt x="1120686" y="0"/>
                    </a:lnTo>
                    <a:cubicBezTo>
                      <a:pt x="1140589" y="0"/>
                      <a:pt x="1159678" y="7907"/>
                      <a:pt x="1173751" y="21981"/>
                    </a:cubicBezTo>
                    <a:cubicBezTo>
                      <a:pt x="1187825" y="36054"/>
                      <a:pt x="1195732" y="55143"/>
                      <a:pt x="1195732" y="75046"/>
                    </a:cubicBezTo>
                    <a:lnTo>
                      <a:pt x="1195732" y="167568"/>
                    </a:lnTo>
                    <a:cubicBezTo>
                      <a:pt x="1195732" y="209015"/>
                      <a:pt x="1162133" y="242615"/>
                      <a:pt x="1120686" y="242615"/>
                    </a:cubicBezTo>
                    <a:lnTo>
                      <a:pt x="75046" y="242615"/>
                    </a:lnTo>
                    <a:cubicBezTo>
                      <a:pt x="33599" y="242615"/>
                      <a:pt x="0" y="209015"/>
                      <a:pt x="0" y="167568"/>
                    </a:cubicBezTo>
                    <a:lnTo>
                      <a:pt x="0" y="75046"/>
                    </a:lnTo>
                    <a:cubicBezTo>
                      <a:pt x="0" y="55143"/>
                      <a:pt x="7907" y="36054"/>
                      <a:pt x="21981" y="21981"/>
                    </a:cubicBezTo>
                    <a:cubicBezTo>
                      <a:pt x="36054" y="7907"/>
                      <a:pt x="55143" y="0"/>
                      <a:pt x="750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E3E2DE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190783" y="765450"/>
                <a:ext cx="4565377" cy="97806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KEY IMPLEMENTATIONS &amp; </a:t>
                </a:r>
                <a:r>
                  <a:rPr lang="en-US" altLang="ko-KR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DEMO</a:t>
                </a:r>
              </a:p>
            </p:txBody>
          </p:sp>
        </p:grpSp>
        <p:sp>
          <p:nvSpPr>
            <p:cNvPr id="31" name="TextBox 7">
              <a:extLst>
                <a:ext uri="{FF2B5EF4-FFF2-40B4-BE49-F238E27FC236}">
                  <a16:creationId xmlns:a16="http://schemas.microsoft.com/office/drawing/2014/main" xmlns="" id="{9285647A-FD96-4FE8-AE1F-2DA59A63EE43}"/>
                </a:ext>
              </a:extLst>
            </p:cNvPr>
            <p:cNvSpPr txBox="1"/>
            <p:nvPr/>
          </p:nvSpPr>
          <p:spPr>
            <a:xfrm>
              <a:off x="9179966" y="6793517"/>
              <a:ext cx="5455730" cy="9233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Data Analysis Process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Page Details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Demo(Website)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xmlns="" id="{80EA0062-FFB1-4E04-896A-E6B48C58D696}"/>
              </a:ext>
            </a:extLst>
          </p:cNvPr>
          <p:cNvGrpSpPr/>
          <p:nvPr/>
        </p:nvGrpSpPr>
        <p:grpSpPr>
          <a:xfrm>
            <a:off x="12164242" y="7814719"/>
            <a:ext cx="5417679" cy="2122911"/>
            <a:chOff x="7933487" y="7885853"/>
            <a:chExt cx="5417679" cy="2122911"/>
          </a:xfrm>
        </p:grpSpPr>
        <p:grpSp>
          <p:nvGrpSpPr>
            <p:cNvPr id="18" name="Group 18"/>
            <p:cNvGrpSpPr/>
            <p:nvPr/>
          </p:nvGrpSpPr>
          <p:grpSpPr>
            <a:xfrm>
              <a:off x="7933487" y="7885853"/>
              <a:ext cx="5417679" cy="1067513"/>
              <a:chOff x="-208551" y="0"/>
              <a:chExt cx="7223573" cy="1423351"/>
            </a:xfrm>
          </p:grpSpPr>
          <p:grpSp>
            <p:nvGrpSpPr>
              <p:cNvPr id="19" name="Group 19"/>
              <p:cNvGrpSpPr/>
              <p:nvPr/>
            </p:nvGrpSpPr>
            <p:grpSpPr>
              <a:xfrm>
                <a:off x="0" y="0"/>
                <a:ext cx="7015022" cy="1423351"/>
                <a:chOff x="0" y="0"/>
                <a:chExt cx="1195732" cy="242615"/>
              </a:xfrm>
            </p:grpSpPr>
            <p:sp>
              <p:nvSpPr>
                <p:cNvPr id="20" name="Freeform 20"/>
                <p:cNvSpPr/>
                <p:nvPr/>
              </p:nvSpPr>
              <p:spPr>
                <a:xfrm>
                  <a:off x="0" y="0"/>
                  <a:ext cx="1195732" cy="2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</p:sp>
            <p:sp>
              <p:nvSpPr>
                <p:cNvPr id="21" name="TextBox 21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/>
                </a:p>
              </p:txBody>
            </p:sp>
          </p:grpSp>
          <p:sp>
            <p:nvSpPr>
              <p:cNvPr id="22" name="TextBox 22"/>
              <p:cNvSpPr txBox="1"/>
              <p:nvPr/>
            </p:nvSpPr>
            <p:spPr>
              <a:xfrm>
                <a:off x="-208551" y="412447"/>
                <a:ext cx="7015022" cy="59845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CONCLUSION</a:t>
                </a:r>
              </a:p>
            </p:txBody>
          </p:sp>
        </p:grpSp>
        <p:sp>
          <p:nvSpPr>
            <p:cNvPr id="32" name="TextBox 7">
              <a:extLst>
                <a:ext uri="{FF2B5EF4-FFF2-40B4-BE49-F238E27FC236}">
                  <a16:creationId xmlns:a16="http://schemas.microsoft.com/office/drawing/2014/main" xmlns="" id="{64650C13-B24D-4ABA-8BD7-39AD9F9F16D1}"/>
                </a:ext>
              </a:extLst>
            </p:cNvPr>
            <p:cNvSpPr txBox="1"/>
            <p:nvPr/>
          </p:nvSpPr>
          <p:spPr>
            <a:xfrm>
              <a:off x="8606686" y="9085434"/>
              <a:ext cx="4549413" cy="9233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Review of Development Challenges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Future Work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Q&amp;A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7235618" y="2863079"/>
            <a:ext cx="3756072" cy="3438501"/>
            <a:chOff x="-89724" y="-2411038"/>
            <a:chExt cx="13716000" cy="13716000"/>
          </a:xfrm>
        </p:grpSpPr>
        <p:sp>
          <p:nvSpPr>
            <p:cNvPr id="5" name="Freeform 5"/>
            <p:cNvSpPr/>
            <p:nvPr/>
          </p:nvSpPr>
          <p:spPr>
            <a:xfrm>
              <a:off x="-89724" y="-2411038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802361" y="2709918"/>
            <a:ext cx="3756072" cy="3536455"/>
            <a:chOff x="0" y="137793"/>
            <a:chExt cx="13716000" cy="13716000"/>
          </a:xfrm>
        </p:grpSpPr>
        <p:sp>
          <p:nvSpPr>
            <p:cNvPr id="7" name="Freeform 7"/>
            <p:cNvSpPr/>
            <p:nvPr/>
          </p:nvSpPr>
          <p:spPr>
            <a:xfrm>
              <a:off x="0" y="137793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875505" y="6433582"/>
            <a:ext cx="3281439" cy="694492"/>
            <a:chOff x="0" y="0"/>
            <a:chExt cx="1920219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039678" y="6433582"/>
            <a:ext cx="3281439" cy="694492"/>
            <a:chOff x="0" y="0"/>
            <a:chExt cx="1920219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543859" y="7296140"/>
            <a:ext cx="3281439" cy="694492"/>
            <a:chOff x="0" y="0"/>
            <a:chExt cx="1920219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xmlns="" id="{89921818-B163-4335-AD70-C670B2624E9F}"/>
              </a:ext>
            </a:extLst>
          </p:cNvPr>
          <p:cNvGrpSpPr/>
          <p:nvPr/>
        </p:nvGrpSpPr>
        <p:grpSpPr>
          <a:xfrm>
            <a:off x="6700951" y="7520513"/>
            <a:ext cx="5744553" cy="1657932"/>
            <a:chOff x="6700951" y="7520513"/>
            <a:chExt cx="5744553" cy="1657932"/>
          </a:xfrm>
        </p:grpSpPr>
        <p:sp>
          <p:nvSpPr>
            <p:cNvPr id="18" name="TextBox 18"/>
            <p:cNvSpPr txBox="1"/>
            <p:nvPr/>
          </p:nvSpPr>
          <p:spPr>
            <a:xfrm>
              <a:off x="7821921" y="7520513"/>
              <a:ext cx="2725317" cy="3289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90"/>
                </a:lnSpc>
                <a:spcBef>
                  <a:spcPct val="0"/>
                </a:spcBef>
              </a:pPr>
              <a:r>
                <a:rPr lang="en-US" sz="3000" b="1" spc="-93" dirty="0">
                  <a:solidFill>
                    <a:srgbClr val="1351AA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LEE INHO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6700951" y="8178171"/>
              <a:ext cx="5744553" cy="100027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342900" lvl="1" indent="-342900">
                <a:lnSpc>
                  <a:spcPts val="2639"/>
                </a:lnSpc>
                <a:buFont typeface="페이퍼로지 7 Bold" pitchFamily="2" charset="-127"/>
                <a:buChar char="-"/>
              </a:pP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FRONTEND: </a:t>
              </a:r>
              <a:r>
                <a:rPr lang="ko-KR" altLang="en-US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커뮤니티 페이지</a:t>
              </a: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(CRUD)</a:t>
              </a:r>
            </a:p>
            <a:p>
              <a:pPr marL="342900" lvl="1" indent="-342900">
                <a:lnSpc>
                  <a:spcPts val="2639"/>
                </a:lnSpc>
                <a:buFont typeface="페이퍼로지 7 Bold" pitchFamily="2" charset="-127"/>
                <a:buChar char="-"/>
              </a:pP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BACKEND</a:t>
              </a:r>
              <a:r>
                <a:rPr lang="ko-KR" altLang="en-US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 </a:t>
              </a: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: </a:t>
              </a:r>
              <a:r>
                <a:rPr lang="ko-KR" altLang="en-US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커뮤니티</a:t>
              </a: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(CRUD)</a:t>
              </a:r>
            </a:p>
            <a:p>
              <a:pPr marL="342900" lvl="1" indent="-342900">
                <a:lnSpc>
                  <a:spcPts val="2639"/>
                </a:lnSpc>
                <a:buFont typeface="페이퍼로지 7 Bold" pitchFamily="2" charset="-127"/>
                <a:buChar char="-"/>
              </a:pP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DATA</a:t>
              </a:r>
              <a:r>
                <a:rPr lang="ko-KR" altLang="en-US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 </a:t>
              </a:r>
              <a:r>
                <a:rPr lang="en-US" altLang="ko-KR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ANALYSIS : </a:t>
              </a:r>
              <a:r>
                <a:rPr lang="ko-KR" altLang="en-US" sz="2199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맞춤형 상권분석</a:t>
              </a:r>
              <a:endParaRPr 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875505" y="6657939"/>
            <a:ext cx="3281439" cy="3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1351AA"/>
                </a:solidFill>
                <a:latin typeface="Aileron Bold"/>
                <a:ea typeface="Aileron Bold"/>
                <a:cs typeface="Aileron Bold"/>
                <a:sym typeface="Aileron Bold"/>
              </a:rPr>
              <a:t>LEE SUHYEON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317739" y="6657939"/>
            <a:ext cx="2725317" cy="3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1351AA"/>
                </a:solidFill>
                <a:latin typeface="Aileron Bold"/>
                <a:ea typeface="Aileron Bold"/>
                <a:cs typeface="Aileron Bold"/>
                <a:sym typeface="Aileron Bold"/>
              </a:rPr>
              <a:t>LIM SAEROM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30580" y="7730565"/>
            <a:ext cx="5744553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FRONTEND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공지사항 페이지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(CRUD)</a:t>
            </a: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BACKEND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공지사항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(CRUD)</a:t>
            </a: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DATA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ANALYSIS </a:t>
            </a:r>
            <a:r>
              <a:rPr 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맞춤형 상권분석</a:t>
            </a:r>
            <a:endParaRPr lang="en-US" sz="2199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2420104" y="7502492"/>
            <a:ext cx="556309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FRONTEND: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로그인 관련 페이지</a:t>
            </a:r>
            <a:endParaRPr lang="en-US" altLang="ko-KR" sz="2199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BACKEND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로그인 관련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페이지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(CRUD)</a:t>
            </a: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DATA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ANALYSIS : </a:t>
            </a:r>
            <a:r>
              <a:rPr lang="ko-KR" altLang="en-US" sz="2199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맞춤형 상권분석</a:t>
            </a:r>
            <a:endParaRPr lang="en-US" sz="2199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xmlns="" id="{C954985E-5200-455F-84A0-C854D7726598}"/>
              </a:ext>
            </a:extLst>
          </p:cNvPr>
          <p:cNvSpPr txBox="1"/>
          <p:nvPr/>
        </p:nvSpPr>
        <p:spPr>
          <a:xfrm>
            <a:off x="327696" y="276225"/>
            <a:ext cx="10663994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Introduction</a:t>
            </a:r>
          </a:p>
        </p:txBody>
      </p:sp>
      <p:sp>
        <p:nvSpPr>
          <p:cNvPr id="32" name="TextBox 12">
            <a:extLst>
              <a:ext uri="{FF2B5EF4-FFF2-40B4-BE49-F238E27FC236}">
                <a16:creationId xmlns:a16="http://schemas.microsoft.com/office/drawing/2014/main" xmlns="" id="{CA6775F1-C4C7-4B4E-8C1E-CE75BAE1300F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  <a:ln>
            <a:noFill/>
          </a:ln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01</a:t>
            </a: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xmlns="" id="{B221A46C-8FD3-41FB-9E1F-D35DE1E994F1}"/>
              </a:ext>
            </a:extLst>
          </p:cNvPr>
          <p:cNvSpPr txBox="1"/>
          <p:nvPr/>
        </p:nvSpPr>
        <p:spPr>
          <a:xfrm>
            <a:off x="2698454" y="7262607"/>
            <a:ext cx="1965433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>
              <a:lnSpc>
                <a:spcPts val="2639"/>
              </a:lnSpc>
            </a:pPr>
            <a:r>
              <a:rPr lang="ko-KR" altLang="en-US" sz="2400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담당 구현 기능</a:t>
            </a:r>
            <a:endParaRPr lang="en-US" altLang="ko-KR" sz="2400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</p:txBody>
      </p:sp>
      <p:grpSp>
        <p:nvGrpSpPr>
          <p:cNvPr id="37" name="Group 8">
            <a:extLst>
              <a:ext uri="{FF2B5EF4-FFF2-40B4-BE49-F238E27FC236}">
                <a16:creationId xmlns:a16="http://schemas.microsoft.com/office/drawing/2014/main" xmlns="" id="{E3D506E9-47FA-429D-8674-3333E9F30F2F}"/>
              </a:ext>
            </a:extLst>
          </p:cNvPr>
          <p:cNvGrpSpPr/>
          <p:nvPr/>
        </p:nvGrpSpPr>
        <p:grpSpPr>
          <a:xfrm rot="5400000">
            <a:off x="16664317" y="-126890"/>
            <a:ext cx="1287243" cy="1007623"/>
            <a:chOff x="0" y="-9525"/>
            <a:chExt cx="440666" cy="344942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xmlns="" id="{75C3F3F1-1778-41D7-97DE-C1F55416C69F}"/>
                </a:ext>
              </a:extLst>
            </p:cNvPr>
            <p:cNvSpPr/>
            <p:nvPr/>
          </p:nvSpPr>
          <p:spPr>
            <a:xfrm>
              <a:off x="251544" y="-4762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39" name="TextBox 10">
              <a:extLst>
                <a:ext uri="{FF2B5EF4-FFF2-40B4-BE49-F238E27FC236}">
                  <a16:creationId xmlns:a16="http://schemas.microsoft.com/office/drawing/2014/main" xmlns="" id="{98E06496-7016-4989-8B54-D2CA4FF793F5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40" name="TextBox 11">
            <a:extLst>
              <a:ext uri="{FF2B5EF4-FFF2-40B4-BE49-F238E27FC236}">
                <a16:creationId xmlns:a16="http://schemas.microsoft.com/office/drawing/2014/main" xmlns="" id="{1166DA4A-875A-47F3-9E58-5B5354B259B3}"/>
              </a:ext>
            </a:extLst>
          </p:cNvPr>
          <p:cNvSpPr txBox="1"/>
          <p:nvPr/>
        </p:nvSpPr>
        <p:spPr>
          <a:xfrm>
            <a:off x="449282" y="2061643"/>
            <a:ext cx="6803911" cy="352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37"/>
              </a:lnSpc>
            </a:pPr>
            <a:r>
              <a:rPr lang="en-US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Team</a:t>
            </a:r>
            <a:r>
              <a:rPr lang="ko-KR" altLang="en-US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 </a:t>
            </a:r>
            <a:r>
              <a:rPr lang="en-US" altLang="ko-KR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Mem</a:t>
            </a:r>
            <a:r>
              <a:rPr lang="en-US" altLang="ko-KR" sz="3200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bers/Roles</a:t>
            </a:r>
          </a:p>
        </p:txBody>
      </p:sp>
      <p:grpSp>
        <p:nvGrpSpPr>
          <p:cNvPr id="2" name="Group 2"/>
          <p:cNvGrpSpPr/>
          <p:nvPr/>
        </p:nvGrpSpPr>
        <p:grpSpPr>
          <a:xfrm>
            <a:off x="1562252" y="2814896"/>
            <a:ext cx="3907943" cy="3484153"/>
            <a:chOff x="24383" y="453642"/>
            <a:chExt cx="13716000" cy="13716000"/>
          </a:xfrm>
        </p:grpSpPr>
        <p:sp>
          <p:nvSpPr>
            <p:cNvPr id="3" name="Freeform 3"/>
            <p:cNvSpPr/>
            <p:nvPr/>
          </p:nvSpPr>
          <p:spPr>
            <a:xfrm>
              <a:off x="24383" y="453642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27696" y="276225"/>
            <a:ext cx="10663994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Introduction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28039" y="4929833"/>
            <a:ext cx="7497961" cy="36676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7"/>
              </a:lnSpc>
            </a:pP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청년층의 유출 </a:t>
            </a:r>
            <a: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+ </a:t>
            </a: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중장년층의 유입</a:t>
            </a:r>
            <a:endParaRPr lang="en-US" altLang="ko-KR" sz="2198" dirty="0">
              <a:solidFill>
                <a:srgbClr val="E3E2DE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  <a:p>
            <a:pPr algn="just">
              <a:lnSpc>
                <a:spcPts val="2637"/>
              </a:lnSpc>
            </a:pPr>
            <a:r>
              <a:rPr lang="ko-KR" altLang="en-US" sz="2198" u="none" strike="noStrike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유출은 막으면서 유입을 견고히 하기 위해서는</a:t>
            </a:r>
            <a:r>
              <a:rPr lang="en-US" altLang="ko-KR" sz="2198" u="none" strike="noStrike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?</a:t>
            </a:r>
          </a:p>
          <a:p>
            <a:pPr algn="just">
              <a:lnSpc>
                <a:spcPts val="2637"/>
              </a:lnSpc>
            </a:pP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→</a:t>
            </a:r>
            <a: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</a:t>
            </a: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창업이라는 방안을 도입</a:t>
            </a:r>
            <a:endParaRPr lang="en-US" altLang="ko-KR" sz="2198" dirty="0">
              <a:solidFill>
                <a:srgbClr val="E3E2DE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  <a:p>
            <a:pPr algn="just">
              <a:lnSpc>
                <a:spcPts val="2637"/>
              </a:lnSpc>
            </a:pPr>
            <a:r>
              <a:rPr 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(</a:t>
            </a: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∵창업을 통해 청년층에게는 </a:t>
            </a:r>
            <a:r>
              <a:rPr lang="ko-KR" altLang="en-US" sz="2198" dirty="0" err="1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비수도권지역</a:t>
            </a: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의 일자리 창출과 더불어 중장년층에게는 </a:t>
            </a:r>
            <a:r>
              <a:rPr lang="ko-KR" altLang="en-US" sz="2198" dirty="0" err="1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실패리스크가</a:t>
            </a: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 높은 사업에 대해 상황 분석과 함께 정보를 제공해 줄 수 있기 때문</a:t>
            </a:r>
            <a: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7"/>
              </a:lnSpc>
            </a:pPr>
            <a: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/>
            </a:r>
            <a:b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</a:br>
            <a: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/>
            </a:r>
            <a:b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</a:br>
            <a: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/>
            </a:r>
            <a:br>
              <a:rPr lang="en-US" altLang="ko-KR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</a:br>
            <a:r>
              <a:rPr lang="ko-KR" altLang="en-US" sz="2198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rPr>
              <a:t>대구지역의 데이터를 수집하지 못해 서울시 데이터로 테스트 진행</a:t>
            </a:r>
            <a:endParaRPr lang="en-US" sz="2198" dirty="0">
              <a:solidFill>
                <a:srgbClr val="E3E2DE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  <a:p>
            <a:pPr algn="just">
              <a:lnSpc>
                <a:spcPts val="2637"/>
              </a:lnSpc>
            </a:pPr>
            <a:endParaRPr lang="en-US" sz="2198" u="none" strike="noStrike" dirty="0">
              <a:solidFill>
                <a:srgbClr val="E3E2DE"/>
              </a:solidFill>
              <a:latin typeface="페이퍼로지 7 Bold" pitchFamily="2" charset="-127"/>
              <a:ea typeface="페이퍼로지 7 Bold" pitchFamily="2" charset="-127"/>
              <a:cs typeface="Work Sans"/>
              <a:sym typeface="Work Sa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02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xmlns="" id="{7AA0E268-8853-4C02-AFC0-4BE5C728A5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968"/>
          <a:stretch/>
        </p:blipFill>
        <p:spPr>
          <a:xfrm>
            <a:off x="838200" y="4580223"/>
            <a:ext cx="7848600" cy="1516596"/>
          </a:xfrm>
          <a:prstGeom prst="rect">
            <a:avLst/>
          </a:prstGeom>
          <a:ln w="3175">
            <a:solidFill>
              <a:schemeClr val="bg1">
                <a:lumMod val="65000"/>
              </a:schemeClr>
            </a:solidFill>
          </a:ln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xmlns="" id="{86924CA7-4ADD-438D-97DE-CF5024BDB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750" y="6667500"/>
            <a:ext cx="8083730" cy="974818"/>
          </a:xfrm>
          <a:prstGeom prst="rect">
            <a:avLst/>
          </a:prstGeom>
        </p:spPr>
      </p:pic>
      <p:sp>
        <p:nvSpPr>
          <p:cNvPr id="13" name="TextBox 11">
            <a:extLst>
              <a:ext uri="{FF2B5EF4-FFF2-40B4-BE49-F238E27FC236}">
                <a16:creationId xmlns:a16="http://schemas.microsoft.com/office/drawing/2014/main" xmlns="" id="{B75CD16B-1142-47C9-9C6E-782DACDFD491}"/>
              </a:ext>
            </a:extLst>
          </p:cNvPr>
          <p:cNvSpPr txBox="1"/>
          <p:nvPr/>
        </p:nvSpPr>
        <p:spPr>
          <a:xfrm>
            <a:off x="457200" y="1968095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Motivation</a:t>
            </a:r>
            <a:r>
              <a:rPr lang="ko-KR" altLang="en-US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</a:t>
            </a:r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for</a:t>
            </a:r>
            <a:r>
              <a:rPr lang="ko-KR" altLang="en-US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</a:t>
            </a:r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Development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03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xmlns="" id="{47E420BA-ECCA-4238-9B51-84C41123B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96" y="2556499"/>
            <a:ext cx="10428813" cy="5638077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95AAF6BF-CB6E-4FE4-9BDC-7ABD6A3256AB}"/>
              </a:ext>
            </a:extLst>
          </p:cNvPr>
          <p:cNvGrpSpPr/>
          <p:nvPr/>
        </p:nvGrpSpPr>
        <p:grpSpPr>
          <a:xfrm>
            <a:off x="2482342" y="8399583"/>
            <a:ext cx="6622306" cy="1293869"/>
            <a:chOff x="1295400" y="9640065"/>
            <a:chExt cx="6622306" cy="1293869"/>
          </a:xfrm>
        </p:grpSpPr>
        <p:grpSp>
          <p:nvGrpSpPr>
            <p:cNvPr id="4" name="Group 4"/>
            <p:cNvGrpSpPr/>
            <p:nvPr/>
          </p:nvGrpSpPr>
          <p:grpSpPr>
            <a:xfrm>
              <a:off x="1295400" y="9640065"/>
              <a:ext cx="6622306" cy="1293869"/>
              <a:chOff x="0" y="0"/>
              <a:chExt cx="1493969" cy="340772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493969" cy="340772"/>
              </a:xfrm>
              <a:custGeom>
                <a:avLst/>
                <a:gdLst/>
                <a:ahLst/>
                <a:cxnLst/>
                <a:rect l="l" t="t" r="r" b="b"/>
                <a:pathLst>
                  <a:path w="1493969" h="340772">
                    <a:moveTo>
                      <a:pt x="69607" y="0"/>
                    </a:moveTo>
                    <a:lnTo>
                      <a:pt x="1424362" y="0"/>
                    </a:lnTo>
                    <a:cubicBezTo>
                      <a:pt x="1442823" y="0"/>
                      <a:pt x="1460528" y="7334"/>
                      <a:pt x="1473581" y="20387"/>
                    </a:cubicBezTo>
                    <a:cubicBezTo>
                      <a:pt x="1486635" y="33441"/>
                      <a:pt x="1493969" y="51146"/>
                      <a:pt x="1493969" y="69607"/>
                    </a:cubicBezTo>
                    <a:lnTo>
                      <a:pt x="1493969" y="271165"/>
                    </a:lnTo>
                    <a:cubicBezTo>
                      <a:pt x="1493969" y="289626"/>
                      <a:pt x="1486635" y="307331"/>
                      <a:pt x="1473581" y="320385"/>
                    </a:cubicBezTo>
                    <a:cubicBezTo>
                      <a:pt x="1460528" y="333439"/>
                      <a:pt x="1442823" y="340772"/>
                      <a:pt x="1424362" y="340772"/>
                    </a:cubicBezTo>
                    <a:lnTo>
                      <a:pt x="69607" y="340772"/>
                    </a:lnTo>
                    <a:cubicBezTo>
                      <a:pt x="51146" y="340772"/>
                      <a:pt x="33441" y="333439"/>
                      <a:pt x="20387" y="320385"/>
                    </a:cubicBezTo>
                    <a:cubicBezTo>
                      <a:pt x="7334" y="307331"/>
                      <a:pt x="0" y="289626"/>
                      <a:pt x="0" y="271165"/>
                    </a:cubicBezTo>
                    <a:lnTo>
                      <a:pt x="0" y="69607"/>
                    </a:lnTo>
                    <a:cubicBezTo>
                      <a:pt x="0" y="51146"/>
                      <a:pt x="7334" y="33441"/>
                      <a:pt x="20387" y="20387"/>
                    </a:cubicBezTo>
                    <a:cubicBezTo>
                      <a:pt x="33441" y="7334"/>
                      <a:pt x="51146" y="0"/>
                      <a:pt x="6960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1351AA"/>
                </a:solidFill>
                <a:prstDash val="solid"/>
                <a:round/>
              </a:ln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28575"/>
                <a:ext cx="1493969" cy="31219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00"/>
                  </a:lnSpc>
                </a:pPr>
                <a:endParaRPr/>
              </a:p>
            </p:txBody>
          </p:sp>
        </p:grpSp>
        <p:sp>
          <p:nvSpPr>
            <p:cNvPr id="8" name="TextBox 8"/>
            <p:cNvSpPr txBox="1"/>
            <p:nvPr/>
          </p:nvSpPr>
          <p:spPr>
            <a:xfrm>
              <a:off x="1694434" y="9911080"/>
              <a:ext cx="6223272" cy="37189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859"/>
                </a:lnSpc>
              </a:pPr>
              <a:r>
                <a:rPr lang="ko-KR" altLang="en-US" sz="2599" b="1" dirty="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 Bold"/>
                  <a:sym typeface="Work Sans Bold"/>
                </a:rPr>
                <a:t>서울시 상권분석 서비스</a:t>
              </a:r>
              <a:endParaRPr lang="en-US" sz="2599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694434" y="10445496"/>
              <a:ext cx="5925566" cy="30777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420"/>
                </a:lnSpc>
              </a:pPr>
              <a:r>
                <a:rPr lang="ko-KR" altLang="en-US" sz="2200">
                  <a:solidFill>
                    <a:srgbClr val="1351AA"/>
                  </a:solidFill>
                  <a:latin typeface="페이퍼로지 7 Bold" pitchFamily="2" charset="-127"/>
                  <a:ea typeface="페이퍼로지 7 Bold" pitchFamily="2" charset="-127"/>
                  <a:cs typeface="Work Sans"/>
                  <a:sym typeface="Work Sans"/>
                </a:rPr>
                <a:t>→ 비수도권 지역의 발전을 위해서도 상권분석 필요</a:t>
              </a:r>
              <a:endParaRPr lang="en-US" sz="2200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"/>
                <a:sym typeface="Work Sans"/>
              </a:endParaRPr>
            </a:p>
          </p:txBody>
        </p:sp>
      </p:grpSp>
      <p:sp>
        <p:nvSpPr>
          <p:cNvPr id="17" name="TextBox 10">
            <a:extLst>
              <a:ext uri="{FF2B5EF4-FFF2-40B4-BE49-F238E27FC236}">
                <a16:creationId xmlns:a16="http://schemas.microsoft.com/office/drawing/2014/main" xmlns="" id="{BE048569-9CAB-42E7-972D-453DA2C1F8B6}"/>
              </a:ext>
            </a:extLst>
          </p:cNvPr>
          <p:cNvSpPr txBox="1"/>
          <p:nvPr/>
        </p:nvSpPr>
        <p:spPr>
          <a:xfrm>
            <a:off x="327696" y="276225"/>
            <a:ext cx="12778704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xmlns="" id="{16001297-0E70-4FAA-BF46-F89E2E08DD15}"/>
              </a:ext>
            </a:extLst>
          </p:cNvPr>
          <p:cNvSpPr txBox="1"/>
          <p:nvPr/>
        </p:nvSpPr>
        <p:spPr>
          <a:xfrm>
            <a:off x="11125200" y="2566485"/>
            <a:ext cx="5088798" cy="3062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8028"/>
              </a:lnSpc>
              <a:spcBef>
                <a:spcPct val="0"/>
              </a:spcBef>
            </a:pPr>
            <a:r>
              <a:rPr lang="en-US" sz="9600" b="1" u="none" strike="noStrike" spc="-1541" dirty="0">
                <a:solidFill>
                  <a:srgbClr val="1351AA"/>
                </a:solidFill>
                <a:latin typeface="Bitcount Grid Double Roman Semi" panose="00000009000000020000" pitchFamily="50" charset="0"/>
                <a:ea typeface="Aileron Heavy"/>
                <a:cs typeface="Aileron Heavy"/>
                <a:sym typeface="Aileron Heavy"/>
              </a:rPr>
              <a:t>J</a:t>
            </a:r>
            <a:r>
              <a:rPr lang="en-US" sz="9600" b="1" spc="-1541" dirty="0">
                <a:solidFill>
                  <a:srgbClr val="1351AA"/>
                </a:solidFill>
                <a:latin typeface="Bitcount Grid Double Roman Semi" panose="00000009000000020000" pitchFamily="50" charset="0"/>
                <a:ea typeface="Aileron Heavy"/>
                <a:cs typeface="Aileron Heavy"/>
                <a:sym typeface="Aileron Heavy"/>
              </a:rPr>
              <a:t>OB</a:t>
            </a:r>
            <a:r>
              <a:rPr lang="en-US" sz="9600" b="1" u="none" strike="noStrike" spc="-1541" dirty="0">
                <a:solidFill>
                  <a:srgbClr val="1351AA"/>
                </a:solidFill>
                <a:latin typeface="Bitcount Grid Double Roman Semi" panose="00000009000000020000" pitchFamily="50" charset="0"/>
                <a:ea typeface="Aileron Heavy"/>
                <a:cs typeface="Aileron Heavy"/>
                <a:sym typeface="Aileron Heavy"/>
              </a:rPr>
              <a:t>-A-YO</a:t>
            </a:r>
          </a:p>
        </p:txBody>
      </p:sp>
      <p:sp>
        <p:nvSpPr>
          <p:cNvPr id="19" name="TextBox 8">
            <a:extLst>
              <a:ext uri="{FF2B5EF4-FFF2-40B4-BE49-F238E27FC236}">
                <a16:creationId xmlns:a16="http://schemas.microsoft.com/office/drawing/2014/main" xmlns="" id="{15E7FAE5-48F9-4F7A-A7B1-0BED4388D9FA}"/>
              </a:ext>
            </a:extLst>
          </p:cNvPr>
          <p:cNvSpPr txBox="1"/>
          <p:nvPr/>
        </p:nvSpPr>
        <p:spPr>
          <a:xfrm>
            <a:off x="9795965" y="6066584"/>
            <a:ext cx="8151639" cy="37189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2859"/>
              </a:lnSpc>
            </a:pP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상권 데이터가 일자리가 되는 곳 데이터로 미래를 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‘</a:t>
            </a:r>
            <a:r>
              <a:rPr lang="ko-KR" alt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잡아용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’</a:t>
            </a:r>
            <a:b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</a:br>
            <a:endParaRPr lang="en-US" altLang="ko-KR" sz="24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 indent="0" algn="l">
              <a:lnSpc>
                <a:spcPts val="2859"/>
              </a:lnSpc>
            </a:pP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청년들에게는 </a:t>
            </a:r>
            <a:r>
              <a:rPr lang="ko-KR" alt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비수도권지역에서의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Job(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직업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을 잡아 성장할 수 있는 기회를 제공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/>
            </a:r>
            <a:b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</a:b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중장년층들에게는 고향 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or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비수도권 지역에서 제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2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의 인생을 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Job(</a:t>
            </a:r>
            <a:r>
              <a:rPr lang="ko-KR" alt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잡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을 수 있도록 도움을 제공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/>
            </a:r>
            <a:b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</a:br>
            <a:endParaRPr lang="en-US" altLang="ko-KR" sz="24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 indent="0" algn="l">
              <a:lnSpc>
                <a:spcPts val="2859"/>
              </a:lnSpc>
            </a:pP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데이터기반의 정확한 분석을 통해 리스크를 최소화하고 모두가 지역 사회에서 지속가능한 일자리와 사업기회를 발견하고 성공을 </a:t>
            </a:r>
            <a:r>
              <a:rPr lang="en-US" altLang="ko-KR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JOB</a:t>
            </a:r>
            <a:r>
              <a:rPr lang="ko-KR" altLang="en-US" sz="24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아갈</a:t>
            </a:r>
            <a:r>
              <a:rPr lang="ko-KR" altLang="en-US" sz="24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수 있도록 돕는 스마트한 상권 솔루션</a:t>
            </a:r>
            <a:endParaRPr lang="en-US" sz="24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EA7A16AE-7952-426F-8995-6C891AA20B2A}"/>
              </a:ext>
            </a:extLst>
          </p:cNvPr>
          <p:cNvSpPr txBox="1"/>
          <p:nvPr/>
        </p:nvSpPr>
        <p:spPr>
          <a:xfrm>
            <a:off x="340396" y="1916074"/>
            <a:ext cx="9340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Topic Selection</a:t>
            </a:r>
            <a:endParaRPr lang="ko-KR" altLang="en-US" sz="3200" spc="-150" dirty="0">
              <a:solidFill>
                <a:srgbClr val="1351A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539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66053" y="3120728"/>
            <a:ext cx="1848111" cy="694492"/>
            <a:chOff x="0" y="0"/>
            <a:chExt cx="1081470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81470" cy="406400"/>
            </a:xfrm>
            <a:custGeom>
              <a:avLst/>
              <a:gdLst/>
              <a:ahLst/>
              <a:cxnLst/>
              <a:rect l="l" t="t" r="r" b="b"/>
              <a:pathLst>
                <a:path w="1081470" h="406400">
                  <a:moveTo>
                    <a:pt x="878270" y="0"/>
                  </a:moveTo>
                  <a:cubicBezTo>
                    <a:pt x="990494" y="0"/>
                    <a:pt x="1081470" y="90976"/>
                    <a:pt x="1081470" y="203200"/>
                  </a:cubicBezTo>
                  <a:cubicBezTo>
                    <a:pt x="1081470" y="315424"/>
                    <a:pt x="990494" y="406400"/>
                    <a:pt x="87827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28575"/>
              <a:ext cx="1081470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41205" y="6078098"/>
            <a:ext cx="1848111" cy="694492"/>
            <a:chOff x="0" y="0"/>
            <a:chExt cx="1081470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81470" cy="406400"/>
            </a:xfrm>
            <a:custGeom>
              <a:avLst/>
              <a:gdLst/>
              <a:ahLst/>
              <a:cxnLst/>
              <a:rect l="l" t="t" r="r" b="b"/>
              <a:pathLst>
                <a:path w="1081470" h="406400">
                  <a:moveTo>
                    <a:pt x="878270" y="0"/>
                  </a:moveTo>
                  <a:cubicBezTo>
                    <a:pt x="990494" y="0"/>
                    <a:pt x="1081470" y="90976"/>
                    <a:pt x="1081470" y="203200"/>
                  </a:cubicBezTo>
                  <a:cubicBezTo>
                    <a:pt x="1081470" y="315424"/>
                    <a:pt x="990494" y="406400"/>
                    <a:pt x="87827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28575"/>
              <a:ext cx="1081470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600380" y="2872917"/>
            <a:ext cx="6937833" cy="6937833"/>
            <a:chOff x="0" y="0"/>
            <a:chExt cx="13716000" cy="13716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6857994" y="0"/>
                  </a:moveTo>
                  <a:lnTo>
                    <a:pt x="6858008" y="0"/>
                  </a:lnTo>
                  <a:cubicBezTo>
                    <a:pt x="10645573" y="1"/>
                    <a:pt x="13716000" y="3070429"/>
                    <a:pt x="13716000" y="6857994"/>
                  </a:cubicBezTo>
                  <a:lnTo>
                    <a:pt x="13716000" y="13716000"/>
                  </a:lnTo>
                  <a:lnTo>
                    <a:pt x="0" y="13716000"/>
                  </a:lnTo>
                  <a:lnTo>
                    <a:pt x="0" y="6857994"/>
                  </a:lnTo>
                  <a:cubicBezTo>
                    <a:pt x="0" y="3070428"/>
                    <a:pt x="3070428" y="0"/>
                    <a:pt x="6857994" y="0"/>
                  </a:cubicBezTo>
                  <a:close/>
                </a:path>
              </a:pathLst>
            </a:custGeom>
            <a:blipFill>
              <a:blip r:embed="rId2"/>
              <a:stretch>
                <a:fillRect l="-148" r="-49945"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327696" y="276225"/>
            <a:ext cx="14279849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altLang="ko-KR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30525" y="3335577"/>
            <a:ext cx="1319166" cy="336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Design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73440" y="6328212"/>
            <a:ext cx="1583639" cy="3361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Develop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324715" y="3269271"/>
            <a:ext cx="3152285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 b="1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FIGMA</a:t>
            </a:r>
            <a:r>
              <a:rPr lang="ko-KR" altLang="en-US" sz="2199" b="1" dirty="0">
                <a:solidFill>
                  <a:srgbClr val="E3E2DE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를 활용한 디자인</a:t>
            </a:r>
            <a:endParaRPr lang="en-US" sz="2199" b="1" dirty="0">
              <a:solidFill>
                <a:srgbClr val="E3E2DE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3324715" y="5998933"/>
            <a:ext cx="2112003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4 APRIL 2026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30525" y="4126040"/>
            <a:ext cx="8333885" cy="10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altLang="ko-KR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Motivation &amp; Problem Statement(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선정배경 및 문제 정의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altLang="ko-KR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Project Goals &amp; Features 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프로젝트 목표 및 주요 기능</a:t>
            </a:r>
            <a:endParaRPr lang="en-US" altLang="ko-KR" sz="2199" u="none" strike="noStrike" dirty="0">
              <a:solidFill>
                <a:srgbClr val="E3E2DE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algn="ctr">
              <a:lnSpc>
                <a:spcPts val="3500"/>
              </a:lnSpc>
            </a:pPr>
            <a:r>
              <a:rPr lang="en-US" altLang="ko-KR" sz="2199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Target Users(</a:t>
            </a:r>
            <a:r>
              <a:rPr lang="ko-KR" altLang="en-US" sz="2199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대상사용자</a:t>
            </a:r>
            <a:r>
              <a:rPr lang="en-US" altLang="ko-KR" sz="2199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)</a:t>
            </a:r>
            <a:endParaRPr lang="en-US" sz="2199" dirty="0">
              <a:solidFill>
                <a:srgbClr val="E3E2D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324715" y="6532502"/>
            <a:ext cx="3753109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639"/>
              </a:lnSpc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ART AND PAINTING WORKSHOP</a:t>
            </a:r>
          </a:p>
        </p:txBody>
      </p:sp>
      <p:grpSp>
        <p:nvGrpSpPr>
          <p:cNvPr id="23" name="Group 23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831951" y="633413"/>
            <a:ext cx="97979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04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xmlns="" id="{4DBDC796-5A04-4291-A990-CAB2236F8427}"/>
              </a:ext>
            </a:extLst>
          </p:cNvPr>
          <p:cNvSpPr txBox="1"/>
          <p:nvPr/>
        </p:nvSpPr>
        <p:spPr>
          <a:xfrm>
            <a:off x="391015" y="2057163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ERD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03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xmlns="" id="{BE048569-9CAB-42E7-972D-453DA2C1F8B6}"/>
              </a:ext>
            </a:extLst>
          </p:cNvPr>
          <p:cNvSpPr txBox="1"/>
          <p:nvPr/>
        </p:nvSpPr>
        <p:spPr>
          <a:xfrm>
            <a:off x="327696" y="276225"/>
            <a:ext cx="12778704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 smtClean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ERD</a:t>
            </a:r>
            <a:endParaRPr lang="en-US" sz="8800" b="1" spc="-825" dirty="0">
              <a:solidFill>
                <a:srgbClr val="1351AA"/>
              </a:solidFill>
              <a:latin typeface="Aileron Heavy"/>
              <a:ea typeface="Aileron Heavy"/>
              <a:cs typeface="Aileron Heavy"/>
              <a:sym typeface="Aileron Heavy"/>
            </a:endParaRPr>
          </a:p>
        </p:txBody>
      </p:sp>
      <p:sp>
        <p:nvSpPr>
          <p:cNvPr id="19" name="TextBox 8">
            <a:extLst>
              <a:ext uri="{FF2B5EF4-FFF2-40B4-BE49-F238E27FC236}">
                <a16:creationId xmlns:a16="http://schemas.microsoft.com/office/drawing/2014/main" xmlns="" id="{15E7FAE5-48F9-4F7A-A7B1-0BED4388D9FA}"/>
              </a:ext>
            </a:extLst>
          </p:cNvPr>
          <p:cNvSpPr txBox="1"/>
          <p:nvPr/>
        </p:nvSpPr>
        <p:spPr>
          <a:xfrm>
            <a:off x="2590800" y="1333500"/>
            <a:ext cx="2971800" cy="371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2859"/>
              </a:lnSpc>
            </a:pPr>
            <a:r>
              <a:rPr lang="ko-KR" altLang="en-US" sz="28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 기반 접근 제어</a:t>
            </a:r>
            <a:endParaRPr lang="en-US" sz="28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EA7A16AE-7952-426F-8995-6C891AA20B2A}"/>
              </a:ext>
            </a:extLst>
          </p:cNvPr>
          <p:cNvSpPr txBox="1"/>
          <p:nvPr/>
        </p:nvSpPr>
        <p:spPr>
          <a:xfrm>
            <a:off x="1143000" y="2628900"/>
            <a:ext cx="19202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 smtClean="0">
                <a:solidFill>
                  <a:srgbClr val="1351AA"/>
                </a:solidFill>
                <a:latin typeface="Work Sans Bold"/>
                <a:sym typeface="Work Sans Bold"/>
              </a:rPr>
              <a:t>NOTICE</a:t>
            </a:r>
            <a:endParaRPr lang="ko-KR" altLang="en-US" sz="3200" spc="-150" dirty="0">
              <a:solidFill>
                <a:srgbClr val="1351AA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40" y="3315279"/>
            <a:ext cx="6934200" cy="3200400"/>
          </a:xfrm>
          <a:prstGeom prst="rect">
            <a:avLst/>
          </a:prstGeom>
          <a:noFill/>
          <a:ln w="19050">
            <a:solidFill>
              <a:srgbClr val="1351AA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xmlns="" id="{15E7FAE5-48F9-4F7A-A7B1-0BED4388D9FA}"/>
              </a:ext>
            </a:extLst>
          </p:cNvPr>
          <p:cNvSpPr txBox="1"/>
          <p:nvPr/>
        </p:nvSpPr>
        <p:spPr>
          <a:xfrm>
            <a:off x="1234440" y="6847693"/>
            <a:ext cx="7310120" cy="22313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공지사항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CUD : 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ADMIN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_ ROLE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만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가능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일반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사용자는 오직 조회만 할 수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있음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백엔드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검증 </a:t>
            </a:r>
            <a:r>
              <a:rPr lang="ko-KR" altLang="en-US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로직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lvl="2" indent="-457200">
              <a:lnSpc>
                <a:spcPts val="2859"/>
              </a:lnSpc>
              <a:buAutoNum type="arabicParenR"/>
            </a:pP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 username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으로 작성자 일치 확인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lvl="2" indent="-457200">
              <a:lnSpc>
                <a:spcPts val="2859"/>
              </a:lnSpc>
              <a:buAutoNum type="arabicParenR"/>
            </a:pP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role__ _type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이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ADMIN_ ROLE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인지 확인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728" y="3295394"/>
            <a:ext cx="7391400" cy="3302004"/>
          </a:xfrm>
          <a:prstGeom prst="rect">
            <a:avLst/>
          </a:prstGeom>
          <a:noFill/>
          <a:ln w="19050">
            <a:solidFill>
              <a:srgbClr val="1351AA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EA7A16AE-7952-426F-8995-6C891AA20B2A}"/>
              </a:ext>
            </a:extLst>
          </p:cNvPr>
          <p:cNvSpPr txBox="1"/>
          <p:nvPr/>
        </p:nvSpPr>
        <p:spPr>
          <a:xfrm>
            <a:off x="9496728" y="2670384"/>
            <a:ext cx="19202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 smtClean="0">
                <a:solidFill>
                  <a:srgbClr val="1351AA"/>
                </a:solidFill>
                <a:latin typeface="Work Sans Bold"/>
                <a:sym typeface="Work Sans Bold"/>
              </a:rPr>
              <a:t>BOARD</a:t>
            </a:r>
            <a:endParaRPr lang="ko-KR" altLang="en-US" sz="3200" spc="-150" dirty="0">
              <a:solidFill>
                <a:srgbClr val="1351AA"/>
              </a:solidFill>
            </a:endParaRPr>
          </a:p>
        </p:txBody>
      </p:sp>
      <p:sp>
        <p:nvSpPr>
          <p:cNvPr id="24" name="TextBox 8">
            <a:extLst>
              <a:ext uri="{FF2B5EF4-FFF2-40B4-BE49-F238E27FC236}">
                <a16:creationId xmlns:a16="http://schemas.microsoft.com/office/drawing/2014/main" xmlns="" id="{15E7FAE5-48F9-4F7A-A7B1-0BED4388D9FA}"/>
              </a:ext>
            </a:extLst>
          </p:cNvPr>
          <p:cNvSpPr txBox="1"/>
          <p:nvPr/>
        </p:nvSpPr>
        <p:spPr>
          <a:xfrm>
            <a:off x="9494007" y="6819900"/>
            <a:ext cx="8317743" cy="2603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게시판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CUD &amp;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파일 업로드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: USER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_ ROLE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만 가능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(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회원 전용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</a:t>
            </a: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를 통해 작성자 본인 여부와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USER_ROLE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권한을 동시에 검증하여 비회원 접근 차단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파일 종속성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: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를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통한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1:N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관계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설정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게시글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삭제 시 파일 자동 삭제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(CASCADE DELETE)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로 데이터 </a:t>
            </a:r>
            <a:r>
              <a:rPr lang="ko-KR" altLang="en-US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무결성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강화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댓글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종속성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: board 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→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comment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1:N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관계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게시글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삭제 시 </a:t>
            </a:r>
            <a:r>
              <a:rPr lang="ko-KR" altLang="en-US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댓글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자동 삭제</a:t>
            </a:r>
            <a:endParaRPr lang="en-US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</p:txBody>
      </p:sp>
    </p:spTree>
    <p:extLst>
      <p:ext uri="{BB962C8B-B14F-4D97-AF65-F5344CB8AC3E}">
        <p14:creationId xmlns:p14="http://schemas.microsoft.com/office/powerpoint/2010/main" val="357569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03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xmlns="" id="{BE048569-9CAB-42E7-972D-453DA2C1F8B6}"/>
              </a:ext>
            </a:extLst>
          </p:cNvPr>
          <p:cNvSpPr txBox="1"/>
          <p:nvPr/>
        </p:nvSpPr>
        <p:spPr>
          <a:xfrm>
            <a:off x="327696" y="276225"/>
            <a:ext cx="12778704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 smtClean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ERD</a:t>
            </a:r>
            <a:endParaRPr lang="en-US" sz="8800" b="1" spc="-825" dirty="0">
              <a:solidFill>
                <a:srgbClr val="1351AA"/>
              </a:solidFill>
              <a:latin typeface="Aileron Heavy"/>
              <a:ea typeface="Aileron Heavy"/>
              <a:cs typeface="Aileron Heavy"/>
              <a:sym typeface="Aileron Heavy"/>
            </a:endParaRPr>
          </a:p>
        </p:txBody>
      </p:sp>
      <p:sp>
        <p:nvSpPr>
          <p:cNvPr id="19" name="TextBox 8">
            <a:extLst>
              <a:ext uri="{FF2B5EF4-FFF2-40B4-BE49-F238E27FC236}">
                <a16:creationId xmlns:a16="http://schemas.microsoft.com/office/drawing/2014/main" xmlns="" id="{15E7FAE5-48F9-4F7A-A7B1-0BED4388D9FA}"/>
              </a:ext>
            </a:extLst>
          </p:cNvPr>
          <p:cNvSpPr txBox="1"/>
          <p:nvPr/>
        </p:nvSpPr>
        <p:spPr>
          <a:xfrm>
            <a:off x="2590800" y="1333500"/>
            <a:ext cx="2971800" cy="371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l">
              <a:lnSpc>
                <a:spcPts val="2859"/>
              </a:lnSpc>
            </a:pPr>
            <a:r>
              <a:rPr lang="ko-KR" altLang="en-US" sz="28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인증</a:t>
            </a:r>
            <a:endParaRPr lang="en-US" sz="28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EA7A16AE-7952-426F-8995-6C891AA20B2A}"/>
              </a:ext>
            </a:extLst>
          </p:cNvPr>
          <p:cNvSpPr txBox="1"/>
          <p:nvPr/>
        </p:nvSpPr>
        <p:spPr>
          <a:xfrm>
            <a:off x="1143000" y="2628900"/>
            <a:ext cx="19202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 smtClean="0">
                <a:solidFill>
                  <a:srgbClr val="1351AA"/>
                </a:solidFill>
                <a:latin typeface="Work Sans Bold"/>
                <a:sym typeface="Work Sans Bold"/>
              </a:rPr>
              <a:t>JWT</a:t>
            </a:r>
            <a:endParaRPr lang="ko-KR" altLang="en-US" sz="3200" spc="-150" dirty="0">
              <a:solidFill>
                <a:srgbClr val="1351AA"/>
              </a:solidFill>
            </a:endParaRP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xmlns="" id="{15E7FAE5-48F9-4F7A-A7B1-0BED4388D9FA}"/>
              </a:ext>
            </a:extLst>
          </p:cNvPr>
          <p:cNvSpPr txBox="1"/>
          <p:nvPr/>
        </p:nvSpPr>
        <p:spPr>
          <a:xfrm>
            <a:off x="1234440" y="6667500"/>
            <a:ext cx="7310120" cy="1487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Refresh Token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저장 및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관리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>
              <a:lnSpc>
                <a:spcPts val="2859"/>
              </a:lnSpc>
            </a:pP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	1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 username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을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통한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1:1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관계로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와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연결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>
              <a:lnSpc>
                <a:spcPts val="2859"/>
              </a:lnSpc>
            </a:pP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	2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로그인 세션 유지 및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Access Token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재발급 기능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지원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>
              <a:lnSpc>
                <a:spcPts val="2859"/>
              </a:lnSpc>
            </a:pP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	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3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로그아웃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/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탈취 시 토큰 무효화를 위한 중앙 저장소</a:t>
            </a:r>
            <a:endParaRPr lang="en-US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EA7A16AE-7952-426F-8995-6C891AA20B2A}"/>
              </a:ext>
            </a:extLst>
          </p:cNvPr>
          <p:cNvSpPr txBox="1"/>
          <p:nvPr/>
        </p:nvSpPr>
        <p:spPr>
          <a:xfrm>
            <a:off x="10363200" y="2755452"/>
            <a:ext cx="307627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 smtClean="0">
                <a:solidFill>
                  <a:srgbClr val="1351AA"/>
                </a:solidFill>
                <a:latin typeface="Work Sans Bold"/>
                <a:sym typeface="Work Sans Bold"/>
              </a:rPr>
              <a:t>SIGNATURE</a:t>
            </a:r>
            <a:endParaRPr lang="ko-KR" altLang="en-US" sz="3200" spc="-150" dirty="0">
              <a:solidFill>
                <a:srgbClr val="1351AA"/>
              </a:solidFill>
            </a:endParaRPr>
          </a:p>
        </p:txBody>
      </p:sp>
      <p:sp>
        <p:nvSpPr>
          <p:cNvPr id="24" name="TextBox 8">
            <a:extLst>
              <a:ext uri="{FF2B5EF4-FFF2-40B4-BE49-F238E27FC236}">
                <a16:creationId xmlns:a16="http://schemas.microsoft.com/office/drawing/2014/main" xmlns="" id="{15E7FAE5-48F9-4F7A-A7B1-0BED4388D9FA}"/>
              </a:ext>
            </a:extLst>
          </p:cNvPr>
          <p:cNvSpPr txBox="1"/>
          <p:nvPr/>
        </p:nvSpPr>
        <p:spPr>
          <a:xfrm>
            <a:off x="10385729" y="6399113"/>
            <a:ext cx="6711344" cy="1487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시스템 공통 암호화 키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관리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>
              <a:lnSpc>
                <a:spcPts val="2859"/>
              </a:lnSpc>
            </a:pP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	1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독립적인 테이블로 특정 개체와 </a:t>
            </a: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관계 없음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>
              <a:lnSpc>
                <a:spcPts val="2859"/>
              </a:lnSpc>
            </a:pP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	2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 JWT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서명 및 유효성 검증에 사용되는 비밀 키 </a:t>
            </a:r>
            <a:r>
              <a:rPr lang="ko-KR" altLang="en-US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저장</a:t>
            </a:r>
            <a:endParaRPr lang="en-US" altLang="ko-KR" sz="2000" b="1" dirty="0" smtClean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0" lvl="1">
              <a:lnSpc>
                <a:spcPts val="2859"/>
              </a:lnSpc>
            </a:pPr>
            <a:r>
              <a:rPr lang="en-US" altLang="ko-KR" sz="2000" b="1" dirty="0" smtClean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	3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서비스 전체의 보안 및 데이터 </a:t>
            </a:r>
            <a:r>
              <a:rPr lang="ko-KR" altLang="en-US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무결성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확보</a:t>
            </a:r>
            <a:endParaRPr lang="en-US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5728" y="3438199"/>
            <a:ext cx="3053744" cy="2286000"/>
          </a:xfrm>
          <a:prstGeom prst="rect">
            <a:avLst/>
          </a:prstGeom>
          <a:noFill/>
          <a:ln w="19050">
            <a:solidFill>
              <a:srgbClr val="1351AA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40" y="3255159"/>
            <a:ext cx="5271440" cy="3058886"/>
          </a:xfrm>
          <a:prstGeom prst="rect">
            <a:avLst/>
          </a:prstGeom>
          <a:noFill/>
          <a:ln w="12700">
            <a:solidFill>
              <a:srgbClr val="1351AA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70056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327696" y="276225"/>
            <a:ext cx="14279849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altLang="ko-KR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grpSp>
        <p:nvGrpSpPr>
          <p:cNvPr id="23" name="Group 23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831951" y="633413"/>
            <a:ext cx="97979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04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xmlns="" id="{4DBDC796-5A04-4291-A990-CAB2236F8427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Development Schedule</a:t>
            </a:r>
          </a:p>
        </p:txBody>
      </p:sp>
      <p:sp>
        <p:nvSpPr>
          <p:cNvPr id="27" name="TextBox 3">
            <a:extLst>
              <a:ext uri="{FF2B5EF4-FFF2-40B4-BE49-F238E27FC236}">
                <a16:creationId xmlns:a16="http://schemas.microsoft.com/office/drawing/2014/main" xmlns="" id="{10CF3978-0728-4102-9724-36459E24A0E8}"/>
              </a:ext>
            </a:extLst>
          </p:cNvPr>
          <p:cNvSpPr txBox="1"/>
          <p:nvPr/>
        </p:nvSpPr>
        <p:spPr>
          <a:xfrm>
            <a:off x="756899" y="5789431"/>
            <a:ext cx="2773329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19"/>
              </a:lnSpc>
              <a:spcBef>
                <a:spcPct val="0"/>
              </a:spcBef>
            </a:pPr>
            <a:r>
              <a:rPr lang="en-US" sz="2199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Survey and b</a:t>
            </a:r>
            <a:r>
              <a:rPr lang="en-US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ook </a:t>
            </a:r>
          </a:p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 u="none" strike="noStrike" dirty="0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the venue </a:t>
            </a:r>
          </a:p>
        </p:txBody>
      </p:sp>
      <p:sp>
        <p:nvSpPr>
          <p:cNvPr id="28" name="TextBox 4">
            <a:extLst>
              <a:ext uri="{FF2B5EF4-FFF2-40B4-BE49-F238E27FC236}">
                <a16:creationId xmlns:a16="http://schemas.microsoft.com/office/drawing/2014/main" xmlns="" id="{9340AB2E-2DE2-4B22-BAF8-DAD86DEE50FD}"/>
              </a:ext>
            </a:extLst>
          </p:cNvPr>
          <p:cNvSpPr txBox="1"/>
          <p:nvPr/>
        </p:nvSpPr>
        <p:spPr>
          <a:xfrm>
            <a:off x="924064" y="4975343"/>
            <a:ext cx="2439000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FIRST WEEK</a:t>
            </a:r>
          </a:p>
        </p:txBody>
      </p:sp>
      <p:grpSp>
        <p:nvGrpSpPr>
          <p:cNvPr id="29" name="Group 5">
            <a:extLst>
              <a:ext uri="{FF2B5EF4-FFF2-40B4-BE49-F238E27FC236}">
                <a16:creationId xmlns:a16="http://schemas.microsoft.com/office/drawing/2014/main" xmlns="" id="{AC758217-892C-4490-B34D-DDCA99C8A861}"/>
              </a:ext>
            </a:extLst>
          </p:cNvPr>
          <p:cNvGrpSpPr/>
          <p:nvPr/>
        </p:nvGrpSpPr>
        <p:grpSpPr>
          <a:xfrm>
            <a:off x="476250" y="4847172"/>
            <a:ext cx="3334628" cy="694492"/>
            <a:chOff x="0" y="0"/>
            <a:chExt cx="1951343" cy="406400"/>
          </a:xfrm>
        </p:grpSpPr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xmlns="" id="{044D007B-80CE-45F0-B376-63D5A2577AE8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31" name="TextBox 7">
              <a:extLst>
                <a:ext uri="{FF2B5EF4-FFF2-40B4-BE49-F238E27FC236}">
                  <a16:creationId xmlns:a16="http://schemas.microsoft.com/office/drawing/2014/main" xmlns="" id="{93DAA830-E904-4A2A-8884-6FB02DE6587A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TextBox 8">
            <a:extLst>
              <a:ext uri="{FF2B5EF4-FFF2-40B4-BE49-F238E27FC236}">
                <a16:creationId xmlns:a16="http://schemas.microsoft.com/office/drawing/2014/main" xmlns="" id="{7AE44698-0781-4D1E-A5C0-425BF69F9793}"/>
              </a:ext>
            </a:extLst>
          </p:cNvPr>
          <p:cNvSpPr txBox="1"/>
          <p:nvPr/>
        </p:nvSpPr>
        <p:spPr>
          <a:xfrm>
            <a:off x="5210424" y="8630285"/>
            <a:ext cx="3200194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 u="none" strike="noStrike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Design and print the event promotion kit</a:t>
            </a:r>
          </a:p>
        </p:txBody>
      </p:sp>
      <p:sp>
        <p:nvSpPr>
          <p:cNvPr id="33" name="TextBox 9">
            <a:extLst>
              <a:ext uri="{FF2B5EF4-FFF2-40B4-BE49-F238E27FC236}">
                <a16:creationId xmlns:a16="http://schemas.microsoft.com/office/drawing/2014/main" xmlns="" id="{FA5E29CC-BFFB-4023-8468-77778FF50F02}"/>
              </a:ext>
            </a:extLst>
          </p:cNvPr>
          <p:cNvSpPr txBox="1"/>
          <p:nvPr/>
        </p:nvSpPr>
        <p:spPr>
          <a:xfrm>
            <a:off x="5274315" y="7816197"/>
            <a:ext cx="307241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SECOND WEEK</a:t>
            </a:r>
          </a:p>
        </p:txBody>
      </p:sp>
      <p:grpSp>
        <p:nvGrpSpPr>
          <p:cNvPr id="34" name="Group 10">
            <a:extLst>
              <a:ext uri="{FF2B5EF4-FFF2-40B4-BE49-F238E27FC236}">
                <a16:creationId xmlns:a16="http://schemas.microsoft.com/office/drawing/2014/main" xmlns="" id="{077322A0-86FF-4B18-8CD2-B1BDE9E6A714}"/>
              </a:ext>
            </a:extLst>
          </p:cNvPr>
          <p:cNvGrpSpPr/>
          <p:nvPr/>
        </p:nvGrpSpPr>
        <p:grpSpPr>
          <a:xfrm>
            <a:off x="5143207" y="7688026"/>
            <a:ext cx="3334628" cy="694492"/>
            <a:chOff x="0" y="0"/>
            <a:chExt cx="1951343" cy="406400"/>
          </a:xfrm>
        </p:grpSpPr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xmlns="" id="{F10D3C13-7268-4DC2-B58D-9D650249859B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36" name="TextBox 12">
              <a:extLst>
                <a:ext uri="{FF2B5EF4-FFF2-40B4-BE49-F238E27FC236}">
                  <a16:creationId xmlns:a16="http://schemas.microsoft.com/office/drawing/2014/main" xmlns="" id="{27787133-3100-4CE6-88C4-C81B85164D21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7" name="TextBox 13">
            <a:extLst>
              <a:ext uri="{FF2B5EF4-FFF2-40B4-BE49-F238E27FC236}">
                <a16:creationId xmlns:a16="http://schemas.microsoft.com/office/drawing/2014/main" xmlns="" id="{065A331D-B395-46D8-A132-6E2CD5EA62F3}"/>
              </a:ext>
            </a:extLst>
          </p:cNvPr>
          <p:cNvSpPr txBox="1"/>
          <p:nvPr/>
        </p:nvSpPr>
        <p:spPr>
          <a:xfrm>
            <a:off x="10330498" y="5789431"/>
            <a:ext cx="2293962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 u="none" strike="noStrike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Sell the event ticket</a:t>
            </a:r>
          </a:p>
        </p:txBody>
      </p:sp>
      <p:sp>
        <p:nvSpPr>
          <p:cNvPr id="38" name="TextBox 14">
            <a:extLst>
              <a:ext uri="{FF2B5EF4-FFF2-40B4-BE49-F238E27FC236}">
                <a16:creationId xmlns:a16="http://schemas.microsoft.com/office/drawing/2014/main" xmlns="" id="{1960311F-C33C-4899-B255-5737A367FF98}"/>
              </a:ext>
            </a:extLst>
          </p:cNvPr>
          <p:cNvSpPr txBox="1"/>
          <p:nvPr/>
        </p:nvSpPr>
        <p:spPr>
          <a:xfrm>
            <a:off x="10116557" y="4975343"/>
            <a:ext cx="2721844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THIRD WEEK</a:t>
            </a:r>
          </a:p>
        </p:txBody>
      </p:sp>
      <p:grpSp>
        <p:nvGrpSpPr>
          <p:cNvPr id="39" name="Group 15">
            <a:extLst>
              <a:ext uri="{FF2B5EF4-FFF2-40B4-BE49-F238E27FC236}">
                <a16:creationId xmlns:a16="http://schemas.microsoft.com/office/drawing/2014/main" xmlns="" id="{CE1C237C-927A-4A57-814D-196386F47F7F}"/>
              </a:ext>
            </a:extLst>
          </p:cNvPr>
          <p:cNvGrpSpPr/>
          <p:nvPr/>
        </p:nvGrpSpPr>
        <p:grpSpPr>
          <a:xfrm>
            <a:off x="9810165" y="4847172"/>
            <a:ext cx="3334628" cy="694492"/>
            <a:chOff x="0" y="0"/>
            <a:chExt cx="1951343" cy="406400"/>
          </a:xfrm>
        </p:grpSpPr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xmlns="" id="{34E5E7EC-9001-48BE-AD86-4DF19386AFBD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41" name="TextBox 17">
              <a:extLst>
                <a:ext uri="{FF2B5EF4-FFF2-40B4-BE49-F238E27FC236}">
                  <a16:creationId xmlns:a16="http://schemas.microsoft.com/office/drawing/2014/main" xmlns="" id="{798C7FEF-CF72-4C45-B26F-9E4005522B12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2" name="TextBox 18">
            <a:extLst>
              <a:ext uri="{FF2B5EF4-FFF2-40B4-BE49-F238E27FC236}">
                <a16:creationId xmlns:a16="http://schemas.microsoft.com/office/drawing/2014/main" xmlns="" id="{3AD32BA5-E1FF-4E7B-8EB0-78EE5D9C4FA3}"/>
              </a:ext>
            </a:extLst>
          </p:cNvPr>
          <p:cNvSpPr txBox="1"/>
          <p:nvPr/>
        </p:nvSpPr>
        <p:spPr>
          <a:xfrm>
            <a:off x="15091427" y="8630285"/>
            <a:ext cx="2106019" cy="628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2419"/>
              </a:lnSpc>
              <a:spcBef>
                <a:spcPct val="0"/>
              </a:spcBef>
            </a:pPr>
            <a:r>
              <a:rPr lang="en-US" sz="2199">
                <a:solidFill>
                  <a:srgbClr val="E3E2DE"/>
                </a:solidFill>
                <a:latin typeface="Work Sans"/>
                <a:ea typeface="Work Sans"/>
                <a:cs typeface="Work Sans"/>
                <a:sym typeface="Work Sans"/>
              </a:rPr>
              <a:t>Get ready for the event</a:t>
            </a:r>
          </a:p>
        </p:txBody>
      </p:sp>
      <p:sp>
        <p:nvSpPr>
          <p:cNvPr id="43" name="TextBox 19">
            <a:extLst>
              <a:ext uri="{FF2B5EF4-FFF2-40B4-BE49-F238E27FC236}">
                <a16:creationId xmlns:a16="http://schemas.microsoft.com/office/drawing/2014/main" xmlns="" id="{4F2FE8D9-9ACA-41EB-B289-68FCE7DE052C}"/>
              </a:ext>
            </a:extLst>
          </p:cNvPr>
          <p:cNvSpPr txBox="1"/>
          <p:nvPr/>
        </p:nvSpPr>
        <p:spPr>
          <a:xfrm>
            <a:off x="14608230" y="7816197"/>
            <a:ext cx="307241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FOURTH WEEK</a:t>
            </a:r>
          </a:p>
        </p:txBody>
      </p:sp>
      <p:grpSp>
        <p:nvGrpSpPr>
          <p:cNvPr id="44" name="Group 20">
            <a:extLst>
              <a:ext uri="{FF2B5EF4-FFF2-40B4-BE49-F238E27FC236}">
                <a16:creationId xmlns:a16="http://schemas.microsoft.com/office/drawing/2014/main" xmlns="" id="{2D273DBD-BBF9-4E47-B54D-7F32316C0FF2}"/>
              </a:ext>
            </a:extLst>
          </p:cNvPr>
          <p:cNvGrpSpPr/>
          <p:nvPr/>
        </p:nvGrpSpPr>
        <p:grpSpPr>
          <a:xfrm>
            <a:off x="14477122" y="7688026"/>
            <a:ext cx="3334628" cy="694492"/>
            <a:chOff x="0" y="0"/>
            <a:chExt cx="1951343" cy="406400"/>
          </a:xfrm>
        </p:grpSpPr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xmlns="" id="{E0FA8535-4A7A-4C6C-9798-1A4DC6DE03F5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46" name="TextBox 22">
              <a:extLst>
                <a:ext uri="{FF2B5EF4-FFF2-40B4-BE49-F238E27FC236}">
                  <a16:creationId xmlns:a16="http://schemas.microsoft.com/office/drawing/2014/main" xmlns="" id="{724870D1-2433-4B2F-AD3F-7C7AF4456FA4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7" name="AutoShape 23">
            <a:extLst>
              <a:ext uri="{FF2B5EF4-FFF2-40B4-BE49-F238E27FC236}">
                <a16:creationId xmlns:a16="http://schemas.microsoft.com/office/drawing/2014/main" xmlns="" id="{9800437E-615B-4913-97DA-4ED211CB88AF}"/>
              </a:ext>
            </a:extLst>
          </p:cNvPr>
          <p:cNvSpPr/>
          <p:nvPr/>
        </p:nvSpPr>
        <p:spPr>
          <a:xfrm>
            <a:off x="3810878" y="5194418"/>
            <a:ext cx="1332330" cy="284085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8" name="AutoShape 24">
            <a:extLst>
              <a:ext uri="{FF2B5EF4-FFF2-40B4-BE49-F238E27FC236}">
                <a16:creationId xmlns:a16="http://schemas.microsoft.com/office/drawing/2014/main" xmlns="" id="{187309FF-5643-4F22-A026-027951BE9326}"/>
              </a:ext>
            </a:extLst>
          </p:cNvPr>
          <p:cNvSpPr/>
          <p:nvPr/>
        </p:nvSpPr>
        <p:spPr>
          <a:xfrm flipH="1">
            <a:off x="8477835" y="5194418"/>
            <a:ext cx="1332330" cy="284085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9" name="AutoShape 25">
            <a:extLst>
              <a:ext uri="{FF2B5EF4-FFF2-40B4-BE49-F238E27FC236}">
                <a16:creationId xmlns:a16="http://schemas.microsoft.com/office/drawing/2014/main" xmlns="" id="{B8AE3F21-A269-404C-9730-D835B51524E1}"/>
              </a:ext>
            </a:extLst>
          </p:cNvPr>
          <p:cNvSpPr/>
          <p:nvPr/>
        </p:nvSpPr>
        <p:spPr>
          <a:xfrm>
            <a:off x="13144793" y="5194418"/>
            <a:ext cx="1332330" cy="284085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416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1073</TotalTime>
  <Words>1085</Words>
  <Application>Microsoft Office PowerPoint</Application>
  <PresentationFormat>사용자 지정</PresentationFormat>
  <Paragraphs>182</Paragraphs>
  <Slides>17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31" baseType="lpstr">
      <vt:lpstr>굴림</vt:lpstr>
      <vt:lpstr>Arial</vt:lpstr>
      <vt:lpstr>페이퍼로지 8 ExtraBold</vt:lpstr>
      <vt:lpstr>Courier New</vt:lpstr>
      <vt:lpstr>Aileron Heavy</vt:lpstr>
      <vt:lpstr>Calibri</vt:lpstr>
      <vt:lpstr>맑은 고딕</vt:lpstr>
      <vt:lpstr>Aileron Bold</vt:lpstr>
      <vt:lpstr>Work Sans Bold</vt:lpstr>
      <vt:lpstr>Bitcount Grid Double Roman Semi</vt:lpstr>
      <vt:lpstr>Work Sans</vt:lpstr>
      <vt:lpstr>페이퍼로지 6 SemiBold</vt:lpstr>
      <vt:lpstr>페이퍼로지 7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Bold Minimalist Project Proposal Presentation</dc:title>
  <dc:creator>Administrator</dc:creator>
  <cp:lastModifiedBy>이수현</cp:lastModifiedBy>
  <cp:revision>66</cp:revision>
  <dcterms:created xsi:type="dcterms:W3CDTF">2006-08-16T00:00:00Z</dcterms:created>
  <dcterms:modified xsi:type="dcterms:W3CDTF">2025-11-30T07:37:10Z</dcterms:modified>
  <dc:identifier>DAG5qZLZ9dk</dc:identifier>
</cp:coreProperties>
</file>

<file path=docProps/thumbnail.jpeg>
</file>